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8" r:id="rId1"/>
  </p:sldMasterIdLst>
  <p:notesMasterIdLst>
    <p:notesMasterId r:id="rId38"/>
  </p:notesMasterIdLst>
  <p:handoutMasterIdLst>
    <p:handoutMasterId r:id="rId39"/>
  </p:handoutMasterIdLst>
  <p:sldIdLst>
    <p:sldId id="256" r:id="rId2"/>
    <p:sldId id="317" r:id="rId3"/>
    <p:sldId id="358" r:id="rId4"/>
    <p:sldId id="316" r:id="rId5"/>
    <p:sldId id="258" r:id="rId6"/>
    <p:sldId id="346" r:id="rId7"/>
    <p:sldId id="347" r:id="rId8"/>
    <p:sldId id="333" r:id="rId9"/>
    <p:sldId id="348" r:id="rId10"/>
    <p:sldId id="350" r:id="rId11"/>
    <p:sldId id="352" r:id="rId12"/>
    <p:sldId id="353" r:id="rId13"/>
    <p:sldId id="354" r:id="rId14"/>
    <p:sldId id="355" r:id="rId15"/>
    <p:sldId id="359" r:id="rId16"/>
    <p:sldId id="260" r:id="rId17"/>
    <p:sldId id="335" r:id="rId18"/>
    <p:sldId id="262" r:id="rId19"/>
    <p:sldId id="263" r:id="rId20"/>
    <p:sldId id="264" r:id="rId21"/>
    <p:sldId id="265" r:id="rId22"/>
    <p:sldId id="360" r:id="rId23"/>
    <p:sldId id="266" r:id="rId24"/>
    <p:sldId id="267" r:id="rId25"/>
    <p:sldId id="321" r:id="rId26"/>
    <p:sldId id="361" r:id="rId27"/>
    <p:sldId id="268" r:id="rId28"/>
    <p:sldId id="270" r:id="rId29"/>
    <p:sldId id="271" r:id="rId30"/>
    <p:sldId id="272" r:id="rId31"/>
    <p:sldId id="362" r:id="rId32"/>
    <p:sldId id="363" r:id="rId33"/>
    <p:sldId id="357" r:id="rId34"/>
    <p:sldId id="364" r:id="rId35"/>
    <p:sldId id="365" r:id="rId36"/>
    <p:sldId id="323"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CFA20A3-EE62-5C23-70C9-915008B11C2C}" name="Alyson Gray" initials="AG" userId="S::agray@gill.ie::c5b08b58-2bd4-48ba-b14b-fafdf8f26ebe" providerId="AD"/>
  <p188:author id="{9E6EEDC1-AAAF-187E-1EA9-C81D02B24543}" name="Laura Ashcroft-Jones" initials="LA" userId="S::lashcroftjones@gill.ie::e151c12a-2707-4370-ab1e-5d13dde900bd" providerId="AD"/>
  <p188:author id="{44A82FEA-7606-7DB5-BA8E-BB328A999082}" name="Dermot Lucey" initials="DL" userId="689f99df3efb3814"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Nivedha Ulaganadhan" initials="NU"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DFB5"/>
    <a:srgbClr val="000000"/>
    <a:srgbClr val="EEF4CA"/>
    <a:srgbClr val="F6ADCD"/>
    <a:srgbClr val="A2DEF9"/>
    <a:srgbClr val="FFE965"/>
    <a:srgbClr val="00ABBE"/>
    <a:srgbClr val="11AD9A"/>
    <a:srgbClr val="F28E5D"/>
    <a:srgbClr val="D3DBB9"/>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70" autoAdjust="0"/>
    <p:restoredTop sz="94660"/>
  </p:normalViewPr>
  <p:slideViewPr>
    <p:cSldViewPr snapToGrid="0">
      <p:cViewPr varScale="1">
        <p:scale>
          <a:sx n="106" d="100"/>
          <a:sy n="106" d="100"/>
        </p:scale>
        <p:origin x="78" y="78"/>
      </p:cViewPr>
      <p:guideLst>
        <p:guide orient="horz" pos="2160"/>
        <p:guide pos="3840"/>
      </p:guideLst>
    </p:cSldViewPr>
  </p:slideViewPr>
  <p:notesTextViewPr>
    <p:cViewPr>
      <p:scale>
        <a:sx n="1" d="1"/>
        <a:sy n="1" d="1"/>
      </p:scale>
      <p:origin x="0" y="0"/>
    </p:cViewPr>
  </p:notesTextViewPr>
  <p:sorterViewPr>
    <p:cViewPr>
      <p:scale>
        <a:sx n="100" d="100"/>
        <a:sy n="100" d="100"/>
      </p:scale>
      <p:origin x="0" y="-10392"/>
    </p:cViewPr>
  </p:sorterViewPr>
  <p:notesViewPr>
    <p:cSldViewPr snapToGrid="0">
      <p:cViewPr varScale="1">
        <p:scale>
          <a:sx n="65" d="100"/>
          <a:sy n="65" d="100"/>
        </p:scale>
        <p:origin x="3154"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45"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6E8F2B9-BD91-4778-9D63-BA025E66FA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E"/>
              <a:t>Chapter 9: The Plantation of Ulster</a:t>
            </a:r>
          </a:p>
        </p:txBody>
      </p:sp>
      <p:sp>
        <p:nvSpPr>
          <p:cNvPr id="3" name="Date Placeholder 2">
            <a:extLst>
              <a:ext uri="{FF2B5EF4-FFF2-40B4-BE49-F238E27FC236}">
                <a16:creationId xmlns:a16="http://schemas.microsoft.com/office/drawing/2014/main" id="{235BD1A7-DE5C-46B3-8ABC-E397D3C412B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4896B6-8CEC-41BF-BBC3-A0C15373544D}" type="datetimeFigureOut">
              <a:rPr lang="en-IE" smtClean="0"/>
              <a:t>16/09/2022</a:t>
            </a:fld>
            <a:endParaRPr lang="en-IE"/>
          </a:p>
        </p:txBody>
      </p:sp>
      <p:sp>
        <p:nvSpPr>
          <p:cNvPr id="4" name="Footer Placeholder 3">
            <a:extLst>
              <a:ext uri="{FF2B5EF4-FFF2-40B4-BE49-F238E27FC236}">
                <a16:creationId xmlns:a16="http://schemas.microsoft.com/office/drawing/2014/main" id="{823D19AF-0584-4D4F-AD9E-1F72B9915FA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5" name="Slide Number Placeholder 4">
            <a:extLst>
              <a:ext uri="{FF2B5EF4-FFF2-40B4-BE49-F238E27FC236}">
                <a16:creationId xmlns:a16="http://schemas.microsoft.com/office/drawing/2014/main" id="{F3D619DB-2B54-4EA2-AD74-3D380B4187C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E951312-4E2A-49B1-82C3-955A65915BCC}" type="slidenum">
              <a:rPr lang="en-IE" smtClean="0"/>
              <a:t>‹#›</a:t>
            </a:fld>
            <a:endParaRPr lang="en-IE"/>
          </a:p>
        </p:txBody>
      </p:sp>
    </p:spTree>
    <p:extLst>
      <p:ext uri="{BB962C8B-B14F-4D97-AF65-F5344CB8AC3E}">
        <p14:creationId xmlns:p14="http://schemas.microsoft.com/office/powerpoint/2010/main" val="221448615"/>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12.jpeg>
</file>

<file path=ppt/media/image13.png>
</file>

<file path=ppt/media/image14.png>
</file>

<file path=ppt/media/image15.jpeg>
</file>

<file path=ppt/media/image16.jpeg>
</file>

<file path=ppt/media/image17.png>
</file>

<file path=ppt/media/image18.jpeg>
</file>

<file path=ppt/media/image19.png>
</file>

<file path=ppt/media/image2.jpg>
</file>

<file path=ppt/media/image20.png>
</file>

<file path=ppt/media/image21.jpeg>
</file>

<file path=ppt/media/image22.jpeg>
</file>

<file path=ppt/media/image23.png>
</file>

<file path=ppt/media/image24.png>
</file>

<file path=ppt/media/image25.jpe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33.jpeg>
</file>

<file path=ppt/media/image34.jpeg>
</file>

<file path=ppt/media/image35.jpeg>
</file>

<file path=ppt/media/image36.jpeg>
</file>

<file path=ppt/media/image37.jpeg>
</file>

<file path=ppt/media/image38.jpeg>
</file>

<file path=ppt/media/image39.jpeg>
</file>

<file path=ppt/media/image4.jpg>
</file>

<file path=ppt/media/image40.jpeg>
</file>

<file path=ppt/media/image41.jpeg>
</file>

<file path=ppt/media/image42.jpg>
</file>

<file path=ppt/media/image43.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E"/>
              <a:t>Chapter 9: The Plantation of Ulster</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AD732C-C909-4E4C-913D-045F990BD88E}" type="datetimeFigureOut">
              <a:rPr lang="en-IE" smtClean="0"/>
              <a:t>16/09/2022</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8E50EA-CBD5-4EA6-91C4-89AFF0ACEF63}" type="slidenum">
              <a:rPr lang="en-IE" smtClean="0"/>
              <a:t>‹#›</a:t>
            </a:fld>
            <a:endParaRPr lang="en-IE"/>
          </a:p>
        </p:txBody>
      </p:sp>
    </p:spTree>
    <p:extLst>
      <p:ext uri="{BB962C8B-B14F-4D97-AF65-F5344CB8AC3E}">
        <p14:creationId xmlns:p14="http://schemas.microsoft.com/office/powerpoint/2010/main" val="165927182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0DC43-F290-4369-A36A-66EB27EBA838}"/>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IE" dirty="0"/>
          </a:p>
        </p:txBody>
      </p:sp>
      <p:sp>
        <p:nvSpPr>
          <p:cNvPr id="3" name="Subtitle 2">
            <a:extLst>
              <a:ext uri="{FF2B5EF4-FFF2-40B4-BE49-F238E27FC236}">
                <a16:creationId xmlns:a16="http://schemas.microsoft.com/office/drawing/2014/main" id="{628DC3C4-52D1-4924-A38B-8DA5C2590E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a:extLst>
              <a:ext uri="{FF2B5EF4-FFF2-40B4-BE49-F238E27FC236}">
                <a16:creationId xmlns:a16="http://schemas.microsoft.com/office/drawing/2014/main" id="{F25D0B20-2AF1-4AC1-BC9F-5027300C28F3}"/>
              </a:ext>
            </a:extLst>
          </p:cNvPr>
          <p:cNvSpPr>
            <a:spLocks noGrp="1"/>
          </p:cNvSpPr>
          <p:nvPr>
            <p:ph type="dt" sz="half" idx="10"/>
          </p:nvPr>
        </p:nvSpPr>
        <p:spPr/>
        <p:txBody>
          <a:bodyPr/>
          <a:lstStyle/>
          <a:p>
            <a:endParaRPr lang="en-IE"/>
          </a:p>
        </p:txBody>
      </p:sp>
      <p:sp>
        <p:nvSpPr>
          <p:cNvPr id="5" name="Footer Placeholder 4">
            <a:extLst>
              <a:ext uri="{FF2B5EF4-FFF2-40B4-BE49-F238E27FC236}">
                <a16:creationId xmlns:a16="http://schemas.microsoft.com/office/drawing/2014/main" id="{021ACD3B-73DD-4294-97A7-658E32FC1FAA}"/>
              </a:ext>
            </a:extLst>
          </p:cNvPr>
          <p:cNvSpPr>
            <a:spLocks noGrp="1"/>
          </p:cNvSpPr>
          <p:nvPr>
            <p:ph type="ftr" sz="quarter" idx="11"/>
          </p:nvPr>
        </p:nvSpPr>
        <p:spPr/>
        <p:txBody>
          <a:bodyPr/>
          <a:lstStyle/>
          <a:p>
            <a:endParaRPr lang="en-IE" dirty="0"/>
          </a:p>
        </p:txBody>
      </p:sp>
      <p:sp>
        <p:nvSpPr>
          <p:cNvPr id="6" name="Slide Number Placeholder 5">
            <a:extLst>
              <a:ext uri="{FF2B5EF4-FFF2-40B4-BE49-F238E27FC236}">
                <a16:creationId xmlns:a16="http://schemas.microsoft.com/office/drawing/2014/main" id="{F590DFF2-07F9-44F5-8DF6-204BD70C3C38}"/>
              </a:ext>
            </a:extLst>
          </p:cNvPr>
          <p:cNvSpPr>
            <a:spLocks noGrp="1"/>
          </p:cNvSpPr>
          <p:nvPr>
            <p:ph type="sldNum" sz="quarter" idx="12"/>
          </p:nvPr>
        </p:nvSpPr>
        <p:spPr/>
        <p:txBody>
          <a:bodyPr/>
          <a:lstStyle/>
          <a:p>
            <a:fld id="{1022CE09-6FE8-4319-8D0F-03C2D6953CA8}" type="slidenum">
              <a:rPr lang="en-IE" smtClean="0"/>
              <a:t>‹#›</a:t>
            </a:fld>
            <a:endParaRPr lang="en-IE"/>
          </a:p>
        </p:txBody>
      </p:sp>
      <p:pic>
        <p:nvPicPr>
          <p:cNvPr id="8" name="Picture 7" descr="Graphical user interface, application, Teams&#10;&#10;Description automatically generated">
            <a:extLst>
              <a:ext uri="{FF2B5EF4-FFF2-40B4-BE49-F238E27FC236}">
                <a16:creationId xmlns:a16="http://schemas.microsoft.com/office/drawing/2014/main" id="{6FC3F2B7-6B46-4E08-AD49-BE00927DD55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153400" y="3932992"/>
            <a:ext cx="7064256" cy="4995539"/>
          </a:xfrm>
          <a:prstGeom prst="rect">
            <a:avLst/>
          </a:prstGeom>
        </p:spPr>
      </p:pic>
    </p:spTree>
    <p:extLst>
      <p:ext uri="{BB962C8B-B14F-4D97-AF65-F5344CB8AC3E}">
        <p14:creationId xmlns:p14="http://schemas.microsoft.com/office/powerpoint/2010/main" val="2645383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1DAFD-F90E-4EAD-AB1E-AEC0415A5C75}"/>
              </a:ext>
            </a:extLst>
          </p:cNvPr>
          <p:cNvSpPr>
            <a:spLocks noGrp="1"/>
          </p:cNvSpPr>
          <p:nvPr>
            <p:ph type="title"/>
          </p:nvPr>
        </p:nvSpPr>
        <p:spPr/>
        <p:txBody>
          <a:bodyPr/>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2016BB55-F8C8-487E-908F-64C8B4C0F19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6ED3B94F-D245-4C6C-901B-E3206348F459}"/>
              </a:ext>
            </a:extLst>
          </p:cNvPr>
          <p:cNvSpPr>
            <a:spLocks noGrp="1"/>
          </p:cNvSpPr>
          <p:nvPr>
            <p:ph type="dt" sz="half" idx="10"/>
          </p:nvPr>
        </p:nvSpPr>
        <p:spPr/>
        <p:txBody>
          <a:bodyPr/>
          <a:lstStyle/>
          <a:p>
            <a:endParaRPr lang="en-IE"/>
          </a:p>
        </p:txBody>
      </p:sp>
      <p:sp>
        <p:nvSpPr>
          <p:cNvPr id="5" name="Footer Placeholder 4">
            <a:extLst>
              <a:ext uri="{FF2B5EF4-FFF2-40B4-BE49-F238E27FC236}">
                <a16:creationId xmlns:a16="http://schemas.microsoft.com/office/drawing/2014/main" id="{C32C4F4A-B6B7-4FFE-B885-E7BCFB9967DE}"/>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2ECB6C55-0223-4337-9AEC-93A3C24399B1}"/>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71280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8FD74C-51DB-413E-A5C2-0EFBE8AE38E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CFE40B0B-93F5-4088-A4F5-F3AF6E83DD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8A96C322-86B6-4298-AAE9-BBA8400CB17E}"/>
              </a:ext>
            </a:extLst>
          </p:cNvPr>
          <p:cNvSpPr>
            <a:spLocks noGrp="1"/>
          </p:cNvSpPr>
          <p:nvPr>
            <p:ph type="dt" sz="half" idx="10"/>
          </p:nvPr>
        </p:nvSpPr>
        <p:spPr/>
        <p:txBody>
          <a:bodyPr/>
          <a:lstStyle/>
          <a:p>
            <a:endParaRPr lang="en-IE"/>
          </a:p>
        </p:txBody>
      </p:sp>
      <p:sp>
        <p:nvSpPr>
          <p:cNvPr id="5" name="Footer Placeholder 4">
            <a:extLst>
              <a:ext uri="{FF2B5EF4-FFF2-40B4-BE49-F238E27FC236}">
                <a16:creationId xmlns:a16="http://schemas.microsoft.com/office/drawing/2014/main" id="{ADD2E57B-04B4-40A2-95B3-D10A6D574E23}"/>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E1644D44-F581-4C8A-ACAD-18611D604656}"/>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4443297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02BEB-6FCB-4576-8309-0974817438CB}"/>
              </a:ext>
            </a:extLst>
          </p:cNvPr>
          <p:cNvSpPr>
            <a:spLocks noGrp="1"/>
          </p:cNvSpPr>
          <p:nvPr>
            <p:ph type="title"/>
          </p:nvPr>
        </p:nvSpPr>
        <p:spPr>
          <a:xfrm>
            <a:off x="112336" y="753167"/>
            <a:ext cx="10515600" cy="1325563"/>
          </a:xfrm>
        </p:spPr>
        <p:txBody>
          <a:bodyPr>
            <a:normAutofit/>
          </a:bodyPr>
          <a:lstStyle>
            <a:lvl1pPr>
              <a:defRPr sz="3600" b="1">
                <a:solidFill>
                  <a:srgbClr val="FFC000"/>
                </a:solidFill>
              </a:defRPr>
            </a:lvl1pPr>
          </a:lstStyle>
          <a:p>
            <a:r>
              <a:rPr lang="en-US" dirty="0"/>
              <a:t>Click to edit Master title style</a:t>
            </a:r>
            <a:endParaRPr lang="en-IE" dirty="0"/>
          </a:p>
        </p:txBody>
      </p:sp>
      <p:sp>
        <p:nvSpPr>
          <p:cNvPr id="3" name="Content Placeholder 2">
            <a:extLst>
              <a:ext uri="{FF2B5EF4-FFF2-40B4-BE49-F238E27FC236}">
                <a16:creationId xmlns:a16="http://schemas.microsoft.com/office/drawing/2014/main" id="{6840DDA8-F8E4-4BF1-846A-BF41B1C3C31B}"/>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E" dirty="0"/>
          </a:p>
        </p:txBody>
      </p:sp>
      <p:sp>
        <p:nvSpPr>
          <p:cNvPr id="4" name="Date Placeholder 3">
            <a:extLst>
              <a:ext uri="{FF2B5EF4-FFF2-40B4-BE49-F238E27FC236}">
                <a16:creationId xmlns:a16="http://schemas.microsoft.com/office/drawing/2014/main" id="{642B603D-2ADD-4298-BC81-65455B23EFF8}"/>
              </a:ext>
            </a:extLst>
          </p:cNvPr>
          <p:cNvSpPr>
            <a:spLocks noGrp="1"/>
          </p:cNvSpPr>
          <p:nvPr>
            <p:ph type="dt" sz="half" idx="10"/>
          </p:nvPr>
        </p:nvSpPr>
        <p:spPr/>
        <p:txBody>
          <a:bodyPr/>
          <a:lstStyle>
            <a:lvl1pPr>
              <a:defRPr/>
            </a:lvl1pPr>
          </a:lstStyle>
          <a:p>
            <a:endParaRPr lang="en-IE" dirty="0"/>
          </a:p>
        </p:txBody>
      </p:sp>
      <p:sp>
        <p:nvSpPr>
          <p:cNvPr id="5" name="Footer Placeholder 4">
            <a:extLst>
              <a:ext uri="{FF2B5EF4-FFF2-40B4-BE49-F238E27FC236}">
                <a16:creationId xmlns:a16="http://schemas.microsoft.com/office/drawing/2014/main" id="{B6263FD7-5ACB-4608-97AF-465A765F0232}"/>
              </a:ext>
            </a:extLst>
          </p:cNvPr>
          <p:cNvSpPr>
            <a:spLocks noGrp="1"/>
          </p:cNvSpPr>
          <p:nvPr>
            <p:ph type="ftr" sz="quarter" idx="11"/>
          </p:nvPr>
        </p:nvSpPr>
        <p:spPr/>
        <p:txBody>
          <a:bodyPr/>
          <a:lstStyle/>
          <a:p>
            <a:endParaRPr lang="en-IE" dirty="0"/>
          </a:p>
        </p:txBody>
      </p:sp>
    </p:spTree>
    <p:extLst>
      <p:ext uri="{BB962C8B-B14F-4D97-AF65-F5344CB8AC3E}">
        <p14:creationId xmlns:p14="http://schemas.microsoft.com/office/powerpoint/2010/main" val="708976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8F541-3CF5-4591-840B-4EAE029AFA33}"/>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IE" dirty="0"/>
          </a:p>
        </p:txBody>
      </p:sp>
      <p:sp>
        <p:nvSpPr>
          <p:cNvPr id="3" name="Text Placeholder 2">
            <a:extLst>
              <a:ext uri="{FF2B5EF4-FFF2-40B4-BE49-F238E27FC236}">
                <a16:creationId xmlns:a16="http://schemas.microsoft.com/office/drawing/2014/main" id="{95BB934E-CCE9-4C1E-997A-E4B1255111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3DA2509-0C2F-466F-B0E6-7B2B286FDC12}"/>
              </a:ext>
            </a:extLst>
          </p:cNvPr>
          <p:cNvSpPr>
            <a:spLocks noGrp="1"/>
          </p:cNvSpPr>
          <p:nvPr>
            <p:ph type="dt" sz="half" idx="10"/>
          </p:nvPr>
        </p:nvSpPr>
        <p:spPr/>
        <p:txBody>
          <a:bodyPr/>
          <a:lstStyle/>
          <a:p>
            <a:endParaRPr lang="en-IE"/>
          </a:p>
        </p:txBody>
      </p:sp>
      <p:sp>
        <p:nvSpPr>
          <p:cNvPr id="5" name="Footer Placeholder 4">
            <a:extLst>
              <a:ext uri="{FF2B5EF4-FFF2-40B4-BE49-F238E27FC236}">
                <a16:creationId xmlns:a16="http://schemas.microsoft.com/office/drawing/2014/main" id="{3F06FA66-380C-47D2-81DA-7554726D9AD1}"/>
              </a:ext>
            </a:extLst>
          </p:cNvPr>
          <p:cNvSpPr>
            <a:spLocks noGrp="1"/>
          </p:cNvSpPr>
          <p:nvPr>
            <p:ph type="ftr" sz="quarter" idx="11"/>
          </p:nvPr>
        </p:nvSpPr>
        <p:spPr/>
        <p:txBody>
          <a:bodyPr/>
          <a:lstStyle/>
          <a:p>
            <a:endParaRPr lang="en-IE" dirty="0"/>
          </a:p>
        </p:txBody>
      </p:sp>
      <p:sp>
        <p:nvSpPr>
          <p:cNvPr id="6" name="Slide Number Placeholder 5">
            <a:extLst>
              <a:ext uri="{FF2B5EF4-FFF2-40B4-BE49-F238E27FC236}">
                <a16:creationId xmlns:a16="http://schemas.microsoft.com/office/drawing/2014/main" id="{5AE0D84E-9EBF-4AA8-A807-A09602AAE2CB}"/>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1936045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77731-FCBE-49C9-BEAC-479EBA669F39}"/>
              </a:ext>
            </a:extLst>
          </p:cNvPr>
          <p:cNvSpPr>
            <a:spLocks noGrp="1"/>
          </p:cNvSpPr>
          <p:nvPr>
            <p:ph type="title"/>
          </p:nvPr>
        </p:nvSpPr>
        <p:spPr/>
        <p:txBody>
          <a:bodyPr/>
          <a:lstStyle/>
          <a:p>
            <a:r>
              <a:rPr lang="en-US" dirty="0"/>
              <a:t>Click to edit Master title style</a:t>
            </a:r>
            <a:endParaRPr lang="en-IE" dirty="0"/>
          </a:p>
        </p:txBody>
      </p:sp>
      <p:sp>
        <p:nvSpPr>
          <p:cNvPr id="3" name="Content Placeholder 2">
            <a:extLst>
              <a:ext uri="{FF2B5EF4-FFF2-40B4-BE49-F238E27FC236}">
                <a16:creationId xmlns:a16="http://schemas.microsoft.com/office/drawing/2014/main" id="{A4C45B77-A7E0-4355-9DE7-0B0CE99BD3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Content Placeholder 3">
            <a:extLst>
              <a:ext uri="{FF2B5EF4-FFF2-40B4-BE49-F238E27FC236}">
                <a16:creationId xmlns:a16="http://schemas.microsoft.com/office/drawing/2014/main" id="{6EBA7B40-1F30-4257-8A2C-39A3180930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Date Placeholder 4">
            <a:extLst>
              <a:ext uri="{FF2B5EF4-FFF2-40B4-BE49-F238E27FC236}">
                <a16:creationId xmlns:a16="http://schemas.microsoft.com/office/drawing/2014/main" id="{1E43A793-D7B5-4D31-8B03-78FD5453E652}"/>
              </a:ext>
            </a:extLst>
          </p:cNvPr>
          <p:cNvSpPr>
            <a:spLocks noGrp="1"/>
          </p:cNvSpPr>
          <p:nvPr>
            <p:ph type="dt" sz="half" idx="10"/>
          </p:nvPr>
        </p:nvSpPr>
        <p:spPr/>
        <p:txBody>
          <a:bodyPr/>
          <a:lstStyle/>
          <a:p>
            <a:endParaRPr lang="en-IE"/>
          </a:p>
        </p:txBody>
      </p:sp>
      <p:sp>
        <p:nvSpPr>
          <p:cNvPr id="6" name="Footer Placeholder 5">
            <a:extLst>
              <a:ext uri="{FF2B5EF4-FFF2-40B4-BE49-F238E27FC236}">
                <a16:creationId xmlns:a16="http://schemas.microsoft.com/office/drawing/2014/main" id="{7AC537D1-7195-476C-AB9E-4BC42FEBA41E}"/>
              </a:ext>
            </a:extLst>
          </p:cNvPr>
          <p:cNvSpPr>
            <a:spLocks noGrp="1"/>
          </p:cNvSpPr>
          <p:nvPr>
            <p:ph type="ftr" sz="quarter" idx="11"/>
          </p:nvPr>
        </p:nvSpPr>
        <p:spPr/>
        <p:txBody>
          <a:bodyPr/>
          <a:lstStyle/>
          <a:p>
            <a:endParaRPr lang="en-IE" dirty="0"/>
          </a:p>
        </p:txBody>
      </p:sp>
      <p:sp>
        <p:nvSpPr>
          <p:cNvPr id="7" name="Slide Number Placeholder 6">
            <a:extLst>
              <a:ext uri="{FF2B5EF4-FFF2-40B4-BE49-F238E27FC236}">
                <a16:creationId xmlns:a16="http://schemas.microsoft.com/office/drawing/2014/main" id="{1A26B02B-694D-4BA1-8D18-8AFB71834176}"/>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4157773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68B6D-1D73-4E98-88C7-8A8D05D22481}"/>
              </a:ext>
            </a:extLst>
          </p:cNvPr>
          <p:cNvSpPr>
            <a:spLocks noGrp="1"/>
          </p:cNvSpPr>
          <p:nvPr>
            <p:ph type="title"/>
          </p:nvPr>
        </p:nvSpPr>
        <p:spPr>
          <a:xfrm>
            <a:off x="839788" y="365125"/>
            <a:ext cx="10515600" cy="1325563"/>
          </a:xfrm>
        </p:spPr>
        <p:txBody>
          <a:bodyPr/>
          <a:lstStyle/>
          <a:p>
            <a:r>
              <a:rPr lang="en-US"/>
              <a:t>Click to edit Master title style</a:t>
            </a:r>
            <a:endParaRPr lang="en-IE"/>
          </a:p>
        </p:txBody>
      </p:sp>
      <p:sp>
        <p:nvSpPr>
          <p:cNvPr id="3" name="Text Placeholder 2">
            <a:extLst>
              <a:ext uri="{FF2B5EF4-FFF2-40B4-BE49-F238E27FC236}">
                <a16:creationId xmlns:a16="http://schemas.microsoft.com/office/drawing/2014/main" id="{528BF66D-77C0-4682-9CB8-9E7D0BF285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A5D2D5-7910-4804-8DDA-4747AC1DD8A7}"/>
              </a:ext>
            </a:extLst>
          </p:cNvPr>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E" dirty="0"/>
          </a:p>
        </p:txBody>
      </p:sp>
      <p:sp>
        <p:nvSpPr>
          <p:cNvPr id="5" name="Text Placeholder 4">
            <a:extLst>
              <a:ext uri="{FF2B5EF4-FFF2-40B4-BE49-F238E27FC236}">
                <a16:creationId xmlns:a16="http://schemas.microsoft.com/office/drawing/2014/main" id="{3D8930B4-5727-427C-9878-DA3020518E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8AEAAB-B514-4B9B-9005-086EB25757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7" name="Date Placeholder 6">
            <a:extLst>
              <a:ext uri="{FF2B5EF4-FFF2-40B4-BE49-F238E27FC236}">
                <a16:creationId xmlns:a16="http://schemas.microsoft.com/office/drawing/2014/main" id="{D4467622-3E93-43AB-8D11-BD4E44E3D653}"/>
              </a:ext>
            </a:extLst>
          </p:cNvPr>
          <p:cNvSpPr>
            <a:spLocks noGrp="1"/>
          </p:cNvSpPr>
          <p:nvPr>
            <p:ph type="dt" sz="half" idx="10"/>
          </p:nvPr>
        </p:nvSpPr>
        <p:spPr/>
        <p:txBody>
          <a:bodyPr/>
          <a:lstStyle/>
          <a:p>
            <a:endParaRPr lang="en-IE"/>
          </a:p>
        </p:txBody>
      </p:sp>
      <p:sp>
        <p:nvSpPr>
          <p:cNvPr id="8" name="Footer Placeholder 7">
            <a:extLst>
              <a:ext uri="{FF2B5EF4-FFF2-40B4-BE49-F238E27FC236}">
                <a16:creationId xmlns:a16="http://schemas.microsoft.com/office/drawing/2014/main" id="{B059B0EC-2C2C-4200-97C2-AD1C643979E2}"/>
              </a:ext>
            </a:extLst>
          </p:cNvPr>
          <p:cNvSpPr>
            <a:spLocks noGrp="1"/>
          </p:cNvSpPr>
          <p:nvPr>
            <p:ph type="ftr" sz="quarter" idx="11"/>
          </p:nvPr>
        </p:nvSpPr>
        <p:spPr/>
        <p:txBody>
          <a:bodyPr/>
          <a:lstStyle/>
          <a:p>
            <a:endParaRPr lang="en-IE" dirty="0"/>
          </a:p>
        </p:txBody>
      </p:sp>
      <p:sp>
        <p:nvSpPr>
          <p:cNvPr id="9" name="Slide Number Placeholder 8">
            <a:extLst>
              <a:ext uri="{FF2B5EF4-FFF2-40B4-BE49-F238E27FC236}">
                <a16:creationId xmlns:a16="http://schemas.microsoft.com/office/drawing/2014/main" id="{035D5CA2-6004-4642-B829-7CA8683E2412}"/>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3434715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8DA62-3CB4-4AF2-AE84-B95DE05B174C}"/>
              </a:ext>
            </a:extLst>
          </p:cNvPr>
          <p:cNvSpPr>
            <a:spLocks noGrp="1"/>
          </p:cNvSpPr>
          <p:nvPr>
            <p:ph type="title"/>
          </p:nvPr>
        </p:nvSpPr>
        <p:spPr/>
        <p:txBody>
          <a:bodyPr/>
          <a:lstStyle/>
          <a:p>
            <a:r>
              <a:rPr lang="en-US"/>
              <a:t>Click to edit Master title style</a:t>
            </a:r>
            <a:endParaRPr lang="en-IE"/>
          </a:p>
        </p:txBody>
      </p:sp>
      <p:sp>
        <p:nvSpPr>
          <p:cNvPr id="3" name="Date Placeholder 2">
            <a:extLst>
              <a:ext uri="{FF2B5EF4-FFF2-40B4-BE49-F238E27FC236}">
                <a16:creationId xmlns:a16="http://schemas.microsoft.com/office/drawing/2014/main" id="{40027C5B-F637-434D-96C8-88C24D1C5A9F}"/>
              </a:ext>
            </a:extLst>
          </p:cNvPr>
          <p:cNvSpPr>
            <a:spLocks noGrp="1"/>
          </p:cNvSpPr>
          <p:nvPr>
            <p:ph type="dt" sz="half" idx="10"/>
          </p:nvPr>
        </p:nvSpPr>
        <p:spPr/>
        <p:txBody>
          <a:bodyPr/>
          <a:lstStyle/>
          <a:p>
            <a:endParaRPr lang="en-IE"/>
          </a:p>
        </p:txBody>
      </p:sp>
      <p:sp>
        <p:nvSpPr>
          <p:cNvPr id="4" name="Footer Placeholder 3">
            <a:extLst>
              <a:ext uri="{FF2B5EF4-FFF2-40B4-BE49-F238E27FC236}">
                <a16:creationId xmlns:a16="http://schemas.microsoft.com/office/drawing/2014/main" id="{CB1B8A31-1223-4711-AE03-411A1AD09AC8}"/>
              </a:ext>
            </a:extLst>
          </p:cNvPr>
          <p:cNvSpPr>
            <a:spLocks noGrp="1"/>
          </p:cNvSpPr>
          <p:nvPr>
            <p:ph type="ftr" sz="quarter" idx="11"/>
          </p:nvPr>
        </p:nvSpPr>
        <p:spPr/>
        <p:txBody>
          <a:bodyPr/>
          <a:lstStyle/>
          <a:p>
            <a:endParaRPr lang="en-IE" dirty="0"/>
          </a:p>
        </p:txBody>
      </p:sp>
      <p:sp>
        <p:nvSpPr>
          <p:cNvPr id="5" name="Slide Number Placeholder 4">
            <a:extLst>
              <a:ext uri="{FF2B5EF4-FFF2-40B4-BE49-F238E27FC236}">
                <a16:creationId xmlns:a16="http://schemas.microsoft.com/office/drawing/2014/main" id="{BF5E50DC-E984-48C3-8154-234C8E87E8CC}"/>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1794679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4717D2-6804-4EBB-AF6F-1ED9CEB565FC}"/>
              </a:ext>
            </a:extLst>
          </p:cNvPr>
          <p:cNvSpPr>
            <a:spLocks noGrp="1"/>
          </p:cNvSpPr>
          <p:nvPr>
            <p:ph type="dt" sz="half" idx="10"/>
          </p:nvPr>
        </p:nvSpPr>
        <p:spPr/>
        <p:txBody>
          <a:bodyPr/>
          <a:lstStyle/>
          <a:p>
            <a:endParaRPr lang="en-IE"/>
          </a:p>
        </p:txBody>
      </p:sp>
      <p:sp>
        <p:nvSpPr>
          <p:cNvPr id="3" name="Footer Placeholder 2">
            <a:extLst>
              <a:ext uri="{FF2B5EF4-FFF2-40B4-BE49-F238E27FC236}">
                <a16:creationId xmlns:a16="http://schemas.microsoft.com/office/drawing/2014/main" id="{2C6C50D2-D620-4C64-A07C-8F0F62A1E3B0}"/>
              </a:ext>
            </a:extLst>
          </p:cNvPr>
          <p:cNvSpPr>
            <a:spLocks noGrp="1"/>
          </p:cNvSpPr>
          <p:nvPr>
            <p:ph type="ftr" sz="quarter" idx="11"/>
          </p:nvPr>
        </p:nvSpPr>
        <p:spPr/>
        <p:txBody>
          <a:bodyPr/>
          <a:lstStyle/>
          <a:p>
            <a:endParaRPr lang="en-IE" dirty="0"/>
          </a:p>
        </p:txBody>
      </p:sp>
      <p:sp>
        <p:nvSpPr>
          <p:cNvPr id="4" name="Slide Number Placeholder 3">
            <a:extLst>
              <a:ext uri="{FF2B5EF4-FFF2-40B4-BE49-F238E27FC236}">
                <a16:creationId xmlns:a16="http://schemas.microsoft.com/office/drawing/2014/main" id="{C0F325BC-9D32-4763-B9A1-182BDB6F787A}"/>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2339086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8F8A0-61D2-47D7-81BA-7E125ACED0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Content Placeholder 2">
            <a:extLst>
              <a:ext uri="{FF2B5EF4-FFF2-40B4-BE49-F238E27FC236}">
                <a16:creationId xmlns:a16="http://schemas.microsoft.com/office/drawing/2014/main" id="{8E60E659-B21A-4AD3-995C-82255D4CAD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E" dirty="0"/>
          </a:p>
        </p:txBody>
      </p:sp>
      <p:sp>
        <p:nvSpPr>
          <p:cNvPr id="4" name="Text Placeholder 3">
            <a:extLst>
              <a:ext uri="{FF2B5EF4-FFF2-40B4-BE49-F238E27FC236}">
                <a16:creationId xmlns:a16="http://schemas.microsoft.com/office/drawing/2014/main" id="{0A3C81BF-D3C0-40E1-8423-96A2BECAE1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3D881C-C3EC-426F-9DC3-559E31954C21}"/>
              </a:ext>
            </a:extLst>
          </p:cNvPr>
          <p:cNvSpPr>
            <a:spLocks noGrp="1"/>
          </p:cNvSpPr>
          <p:nvPr>
            <p:ph type="dt" sz="half" idx="10"/>
          </p:nvPr>
        </p:nvSpPr>
        <p:spPr/>
        <p:txBody>
          <a:bodyPr/>
          <a:lstStyle/>
          <a:p>
            <a:endParaRPr lang="en-IE"/>
          </a:p>
        </p:txBody>
      </p:sp>
      <p:sp>
        <p:nvSpPr>
          <p:cNvPr id="6" name="Footer Placeholder 5">
            <a:extLst>
              <a:ext uri="{FF2B5EF4-FFF2-40B4-BE49-F238E27FC236}">
                <a16:creationId xmlns:a16="http://schemas.microsoft.com/office/drawing/2014/main" id="{22F9CCD8-C2C4-434A-B8BC-3CDBFDD8409D}"/>
              </a:ext>
            </a:extLst>
          </p:cNvPr>
          <p:cNvSpPr>
            <a:spLocks noGrp="1"/>
          </p:cNvSpPr>
          <p:nvPr>
            <p:ph type="ftr" sz="quarter" idx="11"/>
          </p:nvPr>
        </p:nvSpPr>
        <p:spPr/>
        <p:txBody>
          <a:bodyPr/>
          <a:lstStyle/>
          <a:p>
            <a:endParaRPr lang="en-IE" dirty="0"/>
          </a:p>
        </p:txBody>
      </p:sp>
      <p:sp>
        <p:nvSpPr>
          <p:cNvPr id="7" name="Slide Number Placeholder 6">
            <a:extLst>
              <a:ext uri="{FF2B5EF4-FFF2-40B4-BE49-F238E27FC236}">
                <a16:creationId xmlns:a16="http://schemas.microsoft.com/office/drawing/2014/main" id="{1CA73109-C7C7-4155-AACB-99DF443B1DDA}"/>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3525854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1BC95-18A3-4212-B985-5383390439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Picture Placeholder 2">
            <a:extLst>
              <a:ext uri="{FF2B5EF4-FFF2-40B4-BE49-F238E27FC236}">
                <a16:creationId xmlns:a16="http://schemas.microsoft.com/office/drawing/2014/main" id="{CB41A82D-EC9B-4112-B75B-7EE754DAB4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E"/>
          </a:p>
        </p:txBody>
      </p:sp>
      <p:sp>
        <p:nvSpPr>
          <p:cNvPr id="4" name="Text Placeholder 3">
            <a:extLst>
              <a:ext uri="{FF2B5EF4-FFF2-40B4-BE49-F238E27FC236}">
                <a16:creationId xmlns:a16="http://schemas.microsoft.com/office/drawing/2014/main" id="{4346753A-EF88-4095-B339-97EB12793C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1F6392-9A51-4B65-88FD-E77E8E21CFBA}"/>
              </a:ext>
            </a:extLst>
          </p:cNvPr>
          <p:cNvSpPr>
            <a:spLocks noGrp="1"/>
          </p:cNvSpPr>
          <p:nvPr>
            <p:ph type="dt" sz="half" idx="10"/>
          </p:nvPr>
        </p:nvSpPr>
        <p:spPr/>
        <p:txBody>
          <a:bodyPr/>
          <a:lstStyle/>
          <a:p>
            <a:endParaRPr lang="en-IE"/>
          </a:p>
        </p:txBody>
      </p:sp>
      <p:sp>
        <p:nvSpPr>
          <p:cNvPr id="6" name="Footer Placeholder 5">
            <a:extLst>
              <a:ext uri="{FF2B5EF4-FFF2-40B4-BE49-F238E27FC236}">
                <a16:creationId xmlns:a16="http://schemas.microsoft.com/office/drawing/2014/main" id="{D87542BD-8E71-42A2-BA33-58E1E26601AF}"/>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03CC74BB-4C92-48F8-8C15-A511070ED248}"/>
              </a:ext>
            </a:extLst>
          </p:cNvPr>
          <p:cNvSpPr>
            <a:spLocks noGrp="1"/>
          </p:cNvSpPr>
          <p:nvPr>
            <p:ph type="sldNum" sz="quarter" idx="12"/>
          </p:nvPr>
        </p:nvSpPr>
        <p:spPr/>
        <p:txBody>
          <a:bodyPr/>
          <a:lstStyle/>
          <a:p>
            <a:fld id="{1022CE09-6FE8-4319-8D0F-03C2D6953CA8}" type="slidenum">
              <a:rPr lang="en-IE" smtClean="0"/>
              <a:t>‹#›</a:t>
            </a:fld>
            <a:endParaRPr lang="en-IE"/>
          </a:p>
        </p:txBody>
      </p:sp>
    </p:spTree>
    <p:extLst>
      <p:ext uri="{BB962C8B-B14F-4D97-AF65-F5344CB8AC3E}">
        <p14:creationId xmlns:p14="http://schemas.microsoft.com/office/powerpoint/2010/main" val="2126131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ED9F4D-80B1-4F7B-A619-2395EEF67D09}"/>
              </a:ext>
            </a:extLst>
          </p:cNvPr>
          <p:cNvSpPr>
            <a:spLocks noGrp="1"/>
          </p:cNvSpPr>
          <p:nvPr>
            <p:ph type="title"/>
          </p:nvPr>
        </p:nvSpPr>
        <p:spPr>
          <a:xfrm>
            <a:off x="838200" y="979411"/>
            <a:ext cx="10515600" cy="1325563"/>
          </a:xfrm>
          <a:prstGeom prst="rect">
            <a:avLst/>
          </a:prstGeom>
        </p:spPr>
        <p:txBody>
          <a:bodyPr vert="horz" lIns="91440" tIns="45720" rIns="91440" bIns="45720" rtlCol="0" anchor="ctr">
            <a:normAutofit/>
          </a:bodyPr>
          <a:lstStyle/>
          <a:p>
            <a:r>
              <a:rPr lang="en-US" dirty="0"/>
              <a:t>Click to edit Master title style</a:t>
            </a:r>
            <a:endParaRPr lang="en-IE" dirty="0"/>
          </a:p>
        </p:txBody>
      </p:sp>
      <p:sp>
        <p:nvSpPr>
          <p:cNvPr id="3" name="Text Placeholder 2">
            <a:extLst>
              <a:ext uri="{FF2B5EF4-FFF2-40B4-BE49-F238E27FC236}">
                <a16:creationId xmlns:a16="http://schemas.microsoft.com/office/drawing/2014/main" id="{0EBB1455-4DC7-45AE-91E5-D529C1CC3E3B}"/>
              </a:ext>
            </a:extLst>
          </p:cNvPr>
          <p:cNvSpPr>
            <a:spLocks noGrp="1"/>
          </p:cNvSpPr>
          <p:nvPr>
            <p:ph type="body" idx="1"/>
          </p:nvPr>
        </p:nvSpPr>
        <p:spPr>
          <a:xfrm>
            <a:off x="838201" y="2462349"/>
            <a:ext cx="10515600" cy="343709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E" dirty="0"/>
          </a:p>
        </p:txBody>
      </p:sp>
      <p:sp>
        <p:nvSpPr>
          <p:cNvPr id="4" name="Date Placeholder 3">
            <a:extLst>
              <a:ext uri="{FF2B5EF4-FFF2-40B4-BE49-F238E27FC236}">
                <a16:creationId xmlns:a16="http://schemas.microsoft.com/office/drawing/2014/main" id="{0FCC20CB-DB52-43AC-A0E8-4DC145D737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E"/>
          </a:p>
        </p:txBody>
      </p:sp>
      <p:sp>
        <p:nvSpPr>
          <p:cNvPr id="5" name="Footer Placeholder 4">
            <a:extLst>
              <a:ext uri="{FF2B5EF4-FFF2-40B4-BE49-F238E27FC236}">
                <a16:creationId xmlns:a16="http://schemas.microsoft.com/office/drawing/2014/main" id="{F6E42977-D05F-4EE1-A162-295E8FF8F6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E" dirty="0"/>
          </a:p>
        </p:txBody>
      </p:sp>
      <p:sp>
        <p:nvSpPr>
          <p:cNvPr id="6" name="Slide Number Placeholder 5">
            <a:extLst>
              <a:ext uri="{FF2B5EF4-FFF2-40B4-BE49-F238E27FC236}">
                <a16:creationId xmlns:a16="http://schemas.microsoft.com/office/drawing/2014/main" id="{EA53E4C8-4D99-4880-9840-413ADAD0EC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22CE09-6FE8-4319-8D0F-03C2D6953CA8}" type="slidenum">
              <a:rPr lang="en-IE" smtClean="0"/>
              <a:t>‹#›</a:t>
            </a:fld>
            <a:endParaRPr lang="en-IE"/>
          </a:p>
        </p:txBody>
      </p:sp>
      <p:pic>
        <p:nvPicPr>
          <p:cNvPr id="7" name="Picture 6">
            <a:extLst>
              <a:ext uri="{FF2B5EF4-FFF2-40B4-BE49-F238E27FC236}">
                <a16:creationId xmlns:a16="http://schemas.microsoft.com/office/drawing/2014/main" id="{5765BFFC-BCF1-4CC0-ABB8-9281365044DB}"/>
              </a:ext>
            </a:extLst>
          </p:cNvPr>
          <p:cNvPicPr>
            <a:picLocks noChangeAspect="1"/>
          </p:cNvPicPr>
          <p:nvPr userDrawn="1"/>
        </p:nvPicPr>
        <p:blipFill>
          <a:blip r:embed="rId13" cstate="email">
            <a:extLst>
              <a:ext uri="{28A0092B-C50C-407E-A947-70E740481C1C}">
                <a14:useLocalDpi xmlns:a14="http://schemas.microsoft.com/office/drawing/2010/main"/>
              </a:ext>
            </a:extLst>
          </a:blip>
          <a:stretch>
            <a:fillRect/>
          </a:stretch>
        </p:blipFill>
        <p:spPr>
          <a:xfrm>
            <a:off x="9606637" y="6041362"/>
            <a:ext cx="2407418" cy="365125"/>
          </a:xfrm>
          <a:prstGeom prst="rect">
            <a:avLst/>
          </a:prstGeom>
        </p:spPr>
      </p:pic>
      <p:sp>
        <p:nvSpPr>
          <p:cNvPr id="10" name="TextBox 9">
            <a:extLst>
              <a:ext uri="{FF2B5EF4-FFF2-40B4-BE49-F238E27FC236}">
                <a16:creationId xmlns:a16="http://schemas.microsoft.com/office/drawing/2014/main" id="{933EC1A8-D809-4719-850D-A0006CB092B6}"/>
              </a:ext>
            </a:extLst>
          </p:cNvPr>
          <p:cNvSpPr txBox="1"/>
          <p:nvPr userDrawn="1"/>
        </p:nvSpPr>
        <p:spPr>
          <a:xfrm>
            <a:off x="127000" y="180459"/>
            <a:ext cx="2179781" cy="369332"/>
          </a:xfrm>
          <a:prstGeom prst="rect">
            <a:avLst/>
          </a:prstGeom>
          <a:noFill/>
        </p:spPr>
        <p:txBody>
          <a:bodyPr wrap="square" rtlCol="0">
            <a:spAutoFit/>
          </a:bodyPr>
          <a:lstStyle/>
          <a:p>
            <a:r>
              <a:rPr lang="en-IE" dirty="0">
                <a:solidFill>
                  <a:schemeClr val="bg1"/>
                </a:solidFill>
                <a:latin typeface="Century" panose="02040604050505020304" pitchFamily="18" charset="0"/>
              </a:rPr>
              <a:t>Ulster Plantation </a:t>
            </a:r>
          </a:p>
        </p:txBody>
      </p:sp>
      <p:pic>
        <p:nvPicPr>
          <p:cNvPr id="14" name="Picture 13">
            <a:extLst>
              <a:ext uri="{FF2B5EF4-FFF2-40B4-BE49-F238E27FC236}">
                <a16:creationId xmlns:a16="http://schemas.microsoft.com/office/drawing/2014/main" id="{AE1C38AA-C233-49DE-8707-78697C8ECDF1}"/>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1"/>
            <a:ext cx="12191999" cy="670560"/>
          </a:xfrm>
          <a:prstGeom prst="rect">
            <a:avLst/>
          </a:prstGeom>
        </p:spPr>
      </p:pic>
      <p:sp>
        <p:nvSpPr>
          <p:cNvPr id="17" name="TextBox 16">
            <a:extLst>
              <a:ext uri="{FF2B5EF4-FFF2-40B4-BE49-F238E27FC236}">
                <a16:creationId xmlns:a16="http://schemas.microsoft.com/office/drawing/2014/main" id="{DC9BC761-4975-4A04-B71F-839DA61017E1}"/>
              </a:ext>
            </a:extLst>
          </p:cNvPr>
          <p:cNvSpPr txBox="1"/>
          <p:nvPr userDrawn="1"/>
        </p:nvSpPr>
        <p:spPr>
          <a:xfrm>
            <a:off x="127000" y="135664"/>
            <a:ext cx="10656289" cy="646331"/>
          </a:xfrm>
          <a:prstGeom prst="rect">
            <a:avLst/>
          </a:prstGeom>
          <a:noFill/>
        </p:spPr>
        <p:txBody>
          <a:bodyPr wrap="square" rtlCol="0">
            <a:spAutoFit/>
          </a:bodyPr>
          <a:lstStyle/>
          <a:p>
            <a:r>
              <a:rPr lang="en-IE" b="1" dirty="0">
                <a:solidFill>
                  <a:schemeClr val="bg1"/>
                </a:solidFill>
                <a:latin typeface="+mn-lt"/>
              </a:rPr>
              <a:t>Chapter 14: </a:t>
            </a:r>
            <a:r>
              <a:rPr lang="en-US" b="1" dirty="0">
                <a:solidFill>
                  <a:schemeClr val="bg1"/>
                </a:solidFill>
                <a:latin typeface="+mn-lt"/>
              </a:rPr>
              <a:t>The Impact of the GAA on Irish Life</a:t>
            </a:r>
            <a:br>
              <a:rPr lang="en-US" b="1" dirty="0">
                <a:solidFill>
                  <a:schemeClr val="bg1"/>
                </a:solidFill>
                <a:latin typeface="+mn-lt"/>
              </a:rPr>
            </a:br>
            <a:endParaRPr lang="en-IE" b="1" i="1" dirty="0">
              <a:solidFill>
                <a:schemeClr val="bg1"/>
              </a:solidFill>
              <a:latin typeface="+mn-lt"/>
            </a:endParaRPr>
          </a:p>
        </p:txBody>
      </p:sp>
      <p:pic>
        <p:nvPicPr>
          <p:cNvPr id="19" name="Picture 18" descr="Graphical user interface, application, Teams&#10;&#10;Description automatically generated">
            <a:extLst>
              <a:ext uri="{FF2B5EF4-FFF2-40B4-BE49-F238E27FC236}">
                <a16:creationId xmlns:a16="http://schemas.microsoft.com/office/drawing/2014/main" id="{71E22E62-89D5-43D4-BDDB-48F11B9DB196}"/>
              </a:ext>
            </a:extLst>
          </p:cNvPr>
          <p:cNvPicPr>
            <a:picLocks noChangeAspect="1"/>
          </p:cNvPicPr>
          <p:nvPr userDrawn="1"/>
        </p:nvPicPr>
        <p:blipFill>
          <a:blip r:embed="rId15" cstate="email">
            <a:extLst>
              <a:ext uri="{28A0092B-C50C-407E-A947-70E740481C1C}">
                <a14:useLocalDpi xmlns:a14="http://schemas.microsoft.com/office/drawing/2010/main"/>
              </a:ext>
            </a:extLst>
          </a:blip>
          <a:stretch>
            <a:fillRect/>
          </a:stretch>
        </p:blipFill>
        <p:spPr>
          <a:xfrm>
            <a:off x="8361114" y="3945287"/>
            <a:ext cx="7064256" cy="4995539"/>
          </a:xfrm>
          <a:prstGeom prst="rect">
            <a:avLst/>
          </a:prstGeom>
        </p:spPr>
      </p:pic>
    </p:spTree>
    <p:extLst>
      <p:ext uri="{BB962C8B-B14F-4D97-AF65-F5344CB8AC3E}">
        <p14:creationId xmlns:p14="http://schemas.microsoft.com/office/powerpoint/2010/main" val="203038003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Lst>
  <p:hf sldNum="0" hdr="0" ftr="0" dt="0"/>
  <p:txStyles>
    <p:titleStyle>
      <a:lvl1pPr algn="l" defTabSz="914400" rtl="0" eaLnBrk="1" latinLnBrk="0" hangingPunct="1">
        <a:lnSpc>
          <a:spcPct val="90000"/>
        </a:lnSpc>
        <a:spcBef>
          <a:spcPct val="0"/>
        </a:spcBef>
        <a:buNone/>
        <a:defRPr sz="4000" b="1" kern="1200">
          <a:solidFill>
            <a:srgbClr val="FFC000"/>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 Id="rId4" Type="http://schemas.openxmlformats.org/officeDocument/2006/relationships/image" Target="../media/image28.jpeg"/></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7.jpeg"/><Relationship Id="rId7" Type="http://schemas.openxmlformats.org/officeDocument/2006/relationships/image" Target="../media/image17.png"/><Relationship Id="rId2" Type="http://schemas.openxmlformats.org/officeDocument/2006/relationships/image" Target="../media/image36.jpeg"/><Relationship Id="rId1" Type="http://schemas.openxmlformats.org/officeDocument/2006/relationships/slideLayout" Target="../slideLayouts/slideLayout2.xml"/><Relationship Id="rId6" Type="http://schemas.openxmlformats.org/officeDocument/2006/relationships/image" Target="../media/image40.jpeg"/><Relationship Id="rId5" Type="http://schemas.openxmlformats.org/officeDocument/2006/relationships/image" Target="../media/image39.jpeg"/><Relationship Id="rId4" Type="http://schemas.openxmlformats.org/officeDocument/2006/relationships/image" Target="../media/image38.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C75BA03-0C2D-4ABC-9786-98065C10A5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024"/>
            <a:ext cx="12193199" cy="6901351"/>
          </a:xfrm>
          <a:prstGeom prst="rect">
            <a:avLst/>
          </a:prstGeom>
        </p:spPr>
      </p:pic>
      <p:sp>
        <p:nvSpPr>
          <p:cNvPr id="18" name="Rectangle 1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8CE8DBC-9323-4C4B-9C9F-CAB506BE42E5}"/>
              </a:ext>
            </a:extLst>
          </p:cNvPr>
          <p:cNvSpPr>
            <a:spLocks noGrp="1"/>
          </p:cNvSpPr>
          <p:nvPr>
            <p:ph type="ctrTitle"/>
          </p:nvPr>
        </p:nvSpPr>
        <p:spPr>
          <a:xfrm>
            <a:off x="1066800" y="2324126"/>
            <a:ext cx="10058400" cy="906020"/>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The Impact of the GAA on Irish Life</a:t>
            </a:r>
            <a:endParaRPr lang="en-IE" sz="5200" dirty="0">
              <a:solidFill>
                <a:srgbClr val="FFFFFF"/>
              </a:solidFill>
            </a:endParaRPr>
          </a:p>
        </p:txBody>
      </p:sp>
      <p:pic>
        <p:nvPicPr>
          <p:cNvPr id="14" name="Picture 13" descr="Graphical user interface, application, Teams&#10;&#10;Description automatically generated">
            <a:extLst>
              <a:ext uri="{FF2B5EF4-FFF2-40B4-BE49-F238E27FC236}">
                <a16:creationId xmlns:a16="http://schemas.microsoft.com/office/drawing/2014/main" id="{B7CAFD14-421B-4360-A467-4DBBB46BEDA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149967" y="3983794"/>
            <a:ext cx="7064256" cy="4995539"/>
          </a:xfrm>
          <a:prstGeom prst="rect">
            <a:avLst/>
          </a:prstGeom>
        </p:spPr>
      </p:pic>
      <p:sp>
        <p:nvSpPr>
          <p:cNvPr id="12" name="TextBox 11">
            <a:extLst>
              <a:ext uri="{FF2B5EF4-FFF2-40B4-BE49-F238E27FC236}">
                <a16:creationId xmlns:a16="http://schemas.microsoft.com/office/drawing/2014/main" id="{2DB52166-A5A4-4E2D-BC25-63BE2237E079}"/>
              </a:ext>
            </a:extLst>
          </p:cNvPr>
          <p:cNvSpPr txBox="1"/>
          <p:nvPr/>
        </p:nvSpPr>
        <p:spPr>
          <a:xfrm>
            <a:off x="133677" y="6457016"/>
            <a:ext cx="8943975" cy="400110"/>
          </a:xfrm>
          <a:prstGeom prst="rect">
            <a:avLst/>
          </a:prstGeom>
          <a:noFill/>
        </p:spPr>
        <p:txBody>
          <a:bodyPr wrap="square" rtlCol="0">
            <a:spAutoFit/>
          </a:bodyPr>
          <a:lstStyle/>
          <a:p>
            <a:r>
              <a:rPr lang="en-IE" sz="2000" b="1" dirty="0">
                <a:solidFill>
                  <a:schemeClr val="bg1"/>
                </a:solidFill>
              </a:rPr>
              <a:t>Making History (2</a:t>
            </a:r>
            <a:r>
              <a:rPr lang="en-IE" sz="2000" b="1" baseline="30000" dirty="0">
                <a:solidFill>
                  <a:schemeClr val="bg1"/>
                </a:solidFill>
              </a:rPr>
              <a:t>nd</a:t>
            </a:r>
            <a:r>
              <a:rPr lang="en-IE" sz="2000" b="1" dirty="0">
                <a:solidFill>
                  <a:schemeClr val="bg1"/>
                </a:solidFill>
              </a:rPr>
              <a:t> Edition) </a:t>
            </a:r>
          </a:p>
        </p:txBody>
      </p:sp>
      <p:sp>
        <p:nvSpPr>
          <p:cNvPr id="8" name="object 10">
            <a:extLst>
              <a:ext uri="{FF2B5EF4-FFF2-40B4-BE49-F238E27FC236}">
                <a16:creationId xmlns:a16="http://schemas.microsoft.com/office/drawing/2014/main" id="{8C0392AF-D6A9-4386-A175-E72E50612F2B}"/>
              </a:ext>
            </a:extLst>
          </p:cNvPr>
          <p:cNvSpPr/>
          <p:nvPr/>
        </p:nvSpPr>
        <p:spPr>
          <a:xfrm>
            <a:off x="10561120" y="406999"/>
            <a:ext cx="1122366" cy="1205803"/>
          </a:xfrm>
          <a:custGeom>
            <a:avLst/>
            <a:gdLst/>
            <a:ahLst/>
            <a:cxnLst/>
            <a:rect l="l" t="t" r="r" b="b"/>
            <a:pathLst>
              <a:path w="756285" h="756285">
                <a:moveTo>
                  <a:pt x="378002" y="0"/>
                </a:moveTo>
                <a:lnTo>
                  <a:pt x="330587" y="2945"/>
                </a:lnTo>
                <a:lnTo>
                  <a:pt x="284929" y="11544"/>
                </a:lnTo>
                <a:lnTo>
                  <a:pt x="241383" y="25444"/>
                </a:lnTo>
                <a:lnTo>
                  <a:pt x="200302" y="44289"/>
                </a:lnTo>
                <a:lnTo>
                  <a:pt x="162042" y="67726"/>
                </a:lnTo>
                <a:lnTo>
                  <a:pt x="126957" y="95400"/>
                </a:lnTo>
                <a:lnTo>
                  <a:pt x="95400" y="126957"/>
                </a:lnTo>
                <a:lnTo>
                  <a:pt x="67726" y="162042"/>
                </a:lnTo>
                <a:lnTo>
                  <a:pt x="44289" y="200302"/>
                </a:lnTo>
                <a:lnTo>
                  <a:pt x="25444" y="241383"/>
                </a:lnTo>
                <a:lnTo>
                  <a:pt x="11544" y="284929"/>
                </a:lnTo>
                <a:lnTo>
                  <a:pt x="2945" y="330587"/>
                </a:lnTo>
                <a:lnTo>
                  <a:pt x="0" y="378002"/>
                </a:lnTo>
                <a:lnTo>
                  <a:pt x="2945" y="425418"/>
                </a:lnTo>
                <a:lnTo>
                  <a:pt x="11544" y="471076"/>
                </a:lnTo>
                <a:lnTo>
                  <a:pt x="25444" y="514622"/>
                </a:lnTo>
                <a:lnTo>
                  <a:pt x="44289" y="555702"/>
                </a:lnTo>
                <a:lnTo>
                  <a:pt x="67726" y="593962"/>
                </a:lnTo>
                <a:lnTo>
                  <a:pt x="95400" y="629048"/>
                </a:lnTo>
                <a:lnTo>
                  <a:pt x="126957" y="660605"/>
                </a:lnTo>
                <a:lnTo>
                  <a:pt x="162042" y="688279"/>
                </a:lnTo>
                <a:lnTo>
                  <a:pt x="200302" y="711716"/>
                </a:lnTo>
                <a:lnTo>
                  <a:pt x="241383" y="730561"/>
                </a:lnTo>
                <a:lnTo>
                  <a:pt x="284929" y="744460"/>
                </a:lnTo>
                <a:lnTo>
                  <a:pt x="330587" y="753060"/>
                </a:lnTo>
                <a:lnTo>
                  <a:pt x="378002" y="756005"/>
                </a:lnTo>
                <a:lnTo>
                  <a:pt x="425418" y="753060"/>
                </a:lnTo>
                <a:lnTo>
                  <a:pt x="471076" y="744460"/>
                </a:lnTo>
                <a:lnTo>
                  <a:pt x="514622" y="730561"/>
                </a:lnTo>
                <a:lnTo>
                  <a:pt x="555702" y="711716"/>
                </a:lnTo>
                <a:lnTo>
                  <a:pt x="593962" y="688279"/>
                </a:lnTo>
                <a:lnTo>
                  <a:pt x="629048" y="660605"/>
                </a:lnTo>
                <a:lnTo>
                  <a:pt x="660605" y="629048"/>
                </a:lnTo>
                <a:lnTo>
                  <a:pt x="688279" y="593962"/>
                </a:lnTo>
                <a:lnTo>
                  <a:pt x="711716" y="555702"/>
                </a:lnTo>
                <a:lnTo>
                  <a:pt x="730561" y="514622"/>
                </a:lnTo>
                <a:lnTo>
                  <a:pt x="744460" y="471076"/>
                </a:lnTo>
                <a:lnTo>
                  <a:pt x="753060" y="425418"/>
                </a:lnTo>
                <a:lnTo>
                  <a:pt x="756005" y="378002"/>
                </a:lnTo>
                <a:lnTo>
                  <a:pt x="753060" y="330587"/>
                </a:lnTo>
                <a:lnTo>
                  <a:pt x="744460" y="284929"/>
                </a:lnTo>
                <a:lnTo>
                  <a:pt x="730561" y="241383"/>
                </a:lnTo>
                <a:lnTo>
                  <a:pt x="711716" y="200302"/>
                </a:lnTo>
                <a:lnTo>
                  <a:pt x="688279" y="162042"/>
                </a:lnTo>
                <a:lnTo>
                  <a:pt x="660605" y="126957"/>
                </a:lnTo>
                <a:lnTo>
                  <a:pt x="629048" y="95400"/>
                </a:lnTo>
                <a:lnTo>
                  <a:pt x="593962" y="67726"/>
                </a:lnTo>
                <a:lnTo>
                  <a:pt x="555702" y="44289"/>
                </a:lnTo>
                <a:lnTo>
                  <a:pt x="514622" y="25444"/>
                </a:lnTo>
                <a:lnTo>
                  <a:pt x="471076" y="11544"/>
                </a:lnTo>
                <a:lnTo>
                  <a:pt x="425418" y="2945"/>
                </a:lnTo>
                <a:lnTo>
                  <a:pt x="378002" y="0"/>
                </a:lnTo>
                <a:close/>
              </a:path>
            </a:pathLst>
          </a:custGeom>
          <a:solidFill>
            <a:srgbClr val="00AEEF"/>
          </a:solidFill>
        </p:spPr>
        <p:txBody>
          <a:bodyPr wrap="square" lIns="0" tIns="0" rIns="0" bIns="0" rtlCol="0"/>
          <a:lstStyle/>
          <a:p>
            <a:pPr marL="12700">
              <a:lnSpc>
                <a:spcPct val="100000"/>
              </a:lnSpc>
              <a:spcBef>
                <a:spcPts val="100"/>
              </a:spcBef>
            </a:pPr>
            <a:r>
              <a:rPr lang="en-IE" sz="6000" b="1" spc="-245" dirty="0">
                <a:solidFill>
                  <a:srgbClr val="FFFFFF"/>
                </a:solidFill>
                <a:latin typeface="Arial Narrow"/>
                <a:cs typeface="Arial Narrow"/>
              </a:rPr>
              <a:t>  </a:t>
            </a:r>
            <a:endParaRPr lang="en-IE" sz="6000" dirty="0">
              <a:latin typeface="Arial Narrow"/>
              <a:cs typeface="Arial Narrow"/>
            </a:endParaRPr>
          </a:p>
        </p:txBody>
      </p:sp>
      <p:sp>
        <p:nvSpPr>
          <p:cNvPr id="2" name="TextBox 1">
            <a:extLst>
              <a:ext uri="{FF2B5EF4-FFF2-40B4-BE49-F238E27FC236}">
                <a16:creationId xmlns:a16="http://schemas.microsoft.com/office/drawing/2014/main" id="{09C3CDDD-B5B1-4B2B-A9AD-DFCB517CE821}"/>
              </a:ext>
            </a:extLst>
          </p:cNvPr>
          <p:cNvSpPr txBox="1"/>
          <p:nvPr/>
        </p:nvSpPr>
        <p:spPr>
          <a:xfrm>
            <a:off x="10672860" y="538410"/>
            <a:ext cx="1009235" cy="923330"/>
          </a:xfrm>
          <a:prstGeom prst="rect">
            <a:avLst/>
          </a:prstGeom>
          <a:noFill/>
        </p:spPr>
        <p:txBody>
          <a:bodyPr wrap="square" rtlCol="0">
            <a:spAutoFit/>
          </a:bodyPr>
          <a:lstStyle/>
          <a:p>
            <a:r>
              <a:rPr lang="en-IE" sz="5400" b="1" dirty="0">
                <a:solidFill>
                  <a:schemeClr val="bg1"/>
                </a:solidFill>
              </a:rPr>
              <a:t>14</a:t>
            </a:r>
          </a:p>
        </p:txBody>
      </p:sp>
      <p:pic>
        <p:nvPicPr>
          <p:cNvPr id="3" name="Picture 2"/>
          <p:cNvPicPr>
            <a:picLocks noChangeAspect="1"/>
          </p:cNvPicPr>
          <p:nvPr/>
        </p:nvPicPr>
        <p:blipFill>
          <a:blip r:embed="rId4" cstate="hq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630332" y="3388994"/>
            <a:ext cx="1413218" cy="2876179"/>
          </a:xfrm>
          <a:prstGeom prst="rect">
            <a:avLst/>
          </a:prstGeom>
        </p:spPr>
      </p:pic>
    </p:spTree>
    <p:extLst>
      <p:ext uri="{BB962C8B-B14F-4D97-AF65-F5344CB8AC3E}">
        <p14:creationId xmlns:p14="http://schemas.microsoft.com/office/powerpoint/2010/main" val="582719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p:cNvGrpSpPr/>
          <p:nvPr/>
        </p:nvGrpSpPr>
        <p:grpSpPr>
          <a:xfrm>
            <a:off x="442301" y="918304"/>
            <a:ext cx="11058991" cy="4822097"/>
            <a:chOff x="442301" y="918304"/>
            <a:chExt cx="11058991" cy="4822097"/>
          </a:xfrm>
        </p:grpSpPr>
        <p:sp>
          <p:nvSpPr>
            <p:cNvPr id="7" name="Rectangle 6">
              <a:extLst>
                <a:ext uri="{FF2B5EF4-FFF2-40B4-BE49-F238E27FC236}">
                  <a16:creationId xmlns:a16="http://schemas.microsoft.com/office/drawing/2014/main" id="{6C7F4AE7-7697-4C2E-ADC3-373A720F0A00}"/>
                </a:ext>
              </a:extLst>
            </p:cNvPr>
            <p:cNvSpPr/>
            <p:nvPr/>
          </p:nvSpPr>
          <p:spPr>
            <a:xfrm>
              <a:off x="809846" y="1375973"/>
              <a:ext cx="10691446" cy="4364428"/>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TextBox 7">
              <a:extLst>
                <a:ext uri="{FF2B5EF4-FFF2-40B4-BE49-F238E27FC236}">
                  <a16:creationId xmlns:a16="http://schemas.microsoft.com/office/drawing/2014/main" id="{834D9B6F-BC29-4765-A16F-E7CBD9C02F13}"/>
                </a:ext>
              </a:extLst>
            </p:cNvPr>
            <p:cNvSpPr txBox="1"/>
            <p:nvPr/>
          </p:nvSpPr>
          <p:spPr>
            <a:xfrm>
              <a:off x="1400187" y="1375972"/>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9" name="Picture 8"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2301" y="918304"/>
              <a:ext cx="1086781" cy="1086781"/>
            </a:xfrm>
            <a:prstGeom prst="rect">
              <a:avLst/>
            </a:prstGeom>
          </p:spPr>
        </p:pic>
      </p:grpSp>
      <p:sp>
        <p:nvSpPr>
          <p:cNvPr id="10" name="TextBox 9">
            <a:extLst>
              <a:ext uri="{FF2B5EF4-FFF2-40B4-BE49-F238E27FC236}">
                <a16:creationId xmlns:a16="http://schemas.microsoft.com/office/drawing/2014/main" id="{6D04AFB4-E4D1-487E-BA0B-11527D6D612F}"/>
              </a:ext>
            </a:extLst>
          </p:cNvPr>
          <p:cNvSpPr txBox="1"/>
          <p:nvPr/>
        </p:nvSpPr>
        <p:spPr>
          <a:xfrm>
            <a:off x="1295714" y="2005085"/>
            <a:ext cx="9375112" cy="3539430"/>
          </a:xfrm>
          <a:prstGeom prst="rect">
            <a:avLst/>
          </a:prstGeom>
          <a:noFill/>
        </p:spPr>
        <p:txBody>
          <a:bodyPr wrap="square">
            <a:spAutoFit/>
          </a:bodyPr>
          <a:lstStyle/>
          <a:p>
            <a:pPr marL="342900" indent="-342900">
              <a:buClr>
                <a:srgbClr val="11AD9A"/>
              </a:buClr>
              <a:buFont typeface="+mj-lt"/>
              <a:buAutoNum type="arabicPeriod"/>
            </a:pPr>
            <a:r>
              <a:rPr lang="en-US" sz="3200" dirty="0"/>
              <a:t>Who were the founders of the GAA?</a:t>
            </a:r>
          </a:p>
          <a:p>
            <a:pPr marL="342900" indent="-342900">
              <a:buClr>
                <a:srgbClr val="11AD9A"/>
              </a:buClr>
              <a:buFont typeface="+mj-lt"/>
              <a:buAutoNum type="arabicPeriod"/>
            </a:pPr>
            <a:r>
              <a:rPr lang="en-US" sz="3200" dirty="0"/>
              <a:t>Where was the first meeting held?</a:t>
            </a:r>
          </a:p>
          <a:p>
            <a:pPr marL="342900" indent="-342900">
              <a:buClr>
                <a:srgbClr val="11AD9A"/>
              </a:buClr>
              <a:buFont typeface="+mj-lt"/>
              <a:buAutoNum type="arabicPeriod"/>
            </a:pPr>
            <a:r>
              <a:rPr lang="en-US" sz="3200" dirty="0"/>
              <a:t>Name one of the patrons of the GAA.</a:t>
            </a:r>
          </a:p>
          <a:p>
            <a:pPr marL="342900" indent="-342900">
              <a:buClr>
                <a:srgbClr val="11AD9A"/>
              </a:buClr>
              <a:buFont typeface="+mj-lt"/>
              <a:buAutoNum type="arabicPeriod"/>
            </a:pPr>
            <a:r>
              <a:rPr lang="en-US" sz="3200" dirty="0"/>
              <a:t>What was the cultural revival?</a:t>
            </a:r>
          </a:p>
          <a:p>
            <a:pPr marL="342900" indent="-342900">
              <a:buClr>
                <a:srgbClr val="11AD9A"/>
              </a:buClr>
              <a:buFont typeface="+mj-lt"/>
              <a:buAutoNum type="arabicPeriod"/>
            </a:pPr>
            <a:r>
              <a:rPr lang="en-US" sz="3200" dirty="0"/>
              <a:t>How could the GAA be considered part of the cultural revival?</a:t>
            </a:r>
          </a:p>
          <a:p>
            <a:pPr marL="342900" indent="-342900">
              <a:buClr>
                <a:srgbClr val="11AD9A"/>
              </a:buClr>
              <a:buFont typeface="+mj-lt"/>
              <a:buAutoNum type="arabicPeriod"/>
            </a:pPr>
            <a:r>
              <a:rPr lang="en-US" sz="3200" dirty="0"/>
              <a:t>What is the basic aim of the GAA?</a:t>
            </a:r>
          </a:p>
        </p:txBody>
      </p:sp>
    </p:spTree>
    <p:extLst>
      <p:ext uri="{BB962C8B-B14F-4D97-AF65-F5344CB8AC3E}">
        <p14:creationId xmlns:p14="http://schemas.microsoft.com/office/powerpoint/2010/main" val="56072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89C5B50-D41E-4EBB-A16F-9B11A2D524BB}"/>
              </a:ext>
            </a:extLst>
          </p:cNvPr>
          <p:cNvSpPr txBox="1"/>
          <p:nvPr/>
        </p:nvSpPr>
        <p:spPr>
          <a:xfrm>
            <a:off x="533400" y="701637"/>
            <a:ext cx="7734300" cy="707886"/>
          </a:xfrm>
          <a:prstGeom prst="rect">
            <a:avLst/>
          </a:prstGeom>
          <a:noFill/>
        </p:spPr>
        <p:txBody>
          <a:bodyPr wrap="square">
            <a:spAutoFit/>
          </a:bodyPr>
          <a:lstStyle/>
          <a:p>
            <a:r>
              <a:rPr lang="en-US" sz="4000" b="1" dirty="0">
                <a:solidFill>
                  <a:srgbClr val="FFC000"/>
                </a:solidFill>
              </a:rPr>
              <a:t>The Spread of the GAA</a:t>
            </a:r>
          </a:p>
        </p:txBody>
      </p:sp>
      <p:sp>
        <p:nvSpPr>
          <p:cNvPr id="7" name="TextBox 6">
            <a:extLst>
              <a:ext uri="{FF2B5EF4-FFF2-40B4-BE49-F238E27FC236}">
                <a16:creationId xmlns:a16="http://schemas.microsoft.com/office/drawing/2014/main" id="{5AF0471A-AF25-1240-B32C-5C0C26E6AB07}"/>
              </a:ext>
            </a:extLst>
          </p:cNvPr>
          <p:cNvSpPr txBox="1"/>
          <p:nvPr/>
        </p:nvSpPr>
        <p:spPr>
          <a:xfrm>
            <a:off x="660449" y="1602484"/>
            <a:ext cx="6079017" cy="1785104"/>
          </a:xfrm>
          <a:prstGeom prst="rect">
            <a:avLst/>
          </a:prstGeom>
          <a:noFill/>
        </p:spPr>
        <p:txBody>
          <a:bodyPr wrap="square" rtlCol="0">
            <a:spAutoFit/>
          </a:bodyPr>
          <a:lstStyle/>
          <a:p>
            <a:pPr marL="285750" indent="-285750">
              <a:buFont typeface="Arial" panose="020B0604020202020204" pitchFamily="34" charset="0"/>
              <a:buChar char="•"/>
            </a:pPr>
            <a:r>
              <a:rPr lang="en-IE" sz="2200" b="1" i="1" dirty="0"/>
              <a:t>‘swept the country like a prairie fire’</a:t>
            </a:r>
          </a:p>
          <a:p>
            <a:pPr marL="285750" indent="-285750">
              <a:buFont typeface="Arial" panose="020B0604020202020204" pitchFamily="34" charset="0"/>
              <a:buChar char="•"/>
            </a:pPr>
            <a:r>
              <a:rPr lang="en-IE" sz="2200" dirty="0"/>
              <a:t>Clubs founded in many counties</a:t>
            </a:r>
          </a:p>
          <a:p>
            <a:pPr marL="285750" indent="-285750">
              <a:buFont typeface="Arial" panose="020B0604020202020204" pitchFamily="34" charset="0"/>
              <a:buChar char="•"/>
            </a:pPr>
            <a:r>
              <a:rPr lang="en-IE" sz="2200" dirty="0"/>
              <a:t>Organised athletic events as well as hurling and football matches</a:t>
            </a:r>
          </a:p>
          <a:p>
            <a:pPr marL="285750" indent="-285750">
              <a:buFont typeface="Arial" panose="020B0604020202020204" pitchFamily="34" charset="0"/>
              <a:buChar char="•"/>
            </a:pPr>
            <a:r>
              <a:rPr lang="en-IE" sz="2200" dirty="0"/>
              <a:t>Clubs based on </a:t>
            </a:r>
            <a:r>
              <a:rPr lang="en-IE" sz="2200" b="1" dirty="0"/>
              <a:t>parishes</a:t>
            </a:r>
            <a:r>
              <a:rPr lang="en-IE" sz="2200" dirty="0"/>
              <a:t> led to rise in local pride</a:t>
            </a:r>
          </a:p>
        </p:txBody>
      </p:sp>
      <p:graphicFrame>
        <p:nvGraphicFramePr>
          <p:cNvPr id="10" name="Table 9">
            <a:extLst>
              <a:ext uri="{FF2B5EF4-FFF2-40B4-BE49-F238E27FC236}">
                <a16:creationId xmlns:a16="http://schemas.microsoft.com/office/drawing/2014/main" id="{310E87E4-0B83-4C81-BAB0-74B30FA0F083}"/>
              </a:ext>
            </a:extLst>
          </p:cNvPr>
          <p:cNvGraphicFramePr>
            <a:graphicFrameLocks noGrp="1"/>
          </p:cNvGraphicFramePr>
          <p:nvPr>
            <p:extLst>
              <p:ext uri="{D42A27DB-BD31-4B8C-83A1-F6EECF244321}">
                <p14:modId xmlns:p14="http://schemas.microsoft.com/office/powerpoint/2010/main" val="3275761768"/>
              </p:ext>
            </p:extLst>
          </p:nvPr>
        </p:nvGraphicFramePr>
        <p:xfrm>
          <a:off x="2343524" y="3580549"/>
          <a:ext cx="7002132" cy="2595880"/>
        </p:xfrm>
        <a:graphic>
          <a:graphicData uri="http://schemas.openxmlformats.org/drawingml/2006/table">
            <a:tbl>
              <a:tblPr firstRow="1" bandRow="1">
                <a:tableStyleId>{16D9F66E-5EB9-4882-86FB-DCBF35E3C3E4}</a:tableStyleId>
              </a:tblPr>
              <a:tblGrid>
                <a:gridCol w="1167022">
                  <a:extLst>
                    <a:ext uri="{9D8B030D-6E8A-4147-A177-3AD203B41FA5}">
                      <a16:colId xmlns:a16="http://schemas.microsoft.com/office/drawing/2014/main" val="2881806996"/>
                    </a:ext>
                  </a:extLst>
                </a:gridCol>
                <a:gridCol w="1167022">
                  <a:extLst>
                    <a:ext uri="{9D8B030D-6E8A-4147-A177-3AD203B41FA5}">
                      <a16:colId xmlns:a16="http://schemas.microsoft.com/office/drawing/2014/main" val="2274527063"/>
                    </a:ext>
                  </a:extLst>
                </a:gridCol>
                <a:gridCol w="1167022">
                  <a:extLst>
                    <a:ext uri="{9D8B030D-6E8A-4147-A177-3AD203B41FA5}">
                      <a16:colId xmlns:a16="http://schemas.microsoft.com/office/drawing/2014/main" val="3779721063"/>
                    </a:ext>
                  </a:extLst>
                </a:gridCol>
                <a:gridCol w="1167022">
                  <a:extLst>
                    <a:ext uri="{9D8B030D-6E8A-4147-A177-3AD203B41FA5}">
                      <a16:colId xmlns:a16="http://schemas.microsoft.com/office/drawing/2014/main" val="3300467793"/>
                    </a:ext>
                  </a:extLst>
                </a:gridCol>
                <a:gridCol w="1167022">
                  <a:extLst>
                    <a:ext uri="{9D8B030D-6E8A-4147-A177-3AD203B41FA5}">
                      <a16:colId xmlns:a16="http://schemas.microsoft.com/office/drawing/2014/main" val="531743297"/>
                    </a:ext>
                  </a:extLst>
                </a:gridCol>
                <a:gridCol w="1167022">
                  <a:extLst>
                    <a:ext uri="{9D8B030D-6E8A-4147-A177-3AD203B41FA5}">
                      <a16:colId xmlns:a16="http://schemas.microsoft.com/office/drawing/2014/main" val="3965677564"/>
                    </a:ext>
                  </a:extLst>
                </a:gridCol>
              </a:tblGrid>
              <a:tr h="370840">
                <a:tc gridSpan="6">
                  <a:txBody>
                    <a:bodyPr/>
                    <a:lstStyle/>
                    <a:p>
                      <a:pPr algn="ctr"/>
                      <a:r>
                        <a:rPr lang="en-IE" dirty="0"/>
                        <a:t>GAA CLUBS 1887–91</a:t>
                      </a:r>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859560810"/>
                  </a:ext>
                </a:extLst>
              </a:tr>
              <a:tr h="370840">
                <a:tc>
                  <a:txBody>
                    <a:bodyPr/>
                    <a:lstStyle/>
                    <a:p>
                      <a:pPr algn="ctr"/>
                      <a:endParaRPr lang="en-US" dirty="0"/>
                    </a:p>
                  </a:txBody>
                  <a:tcPr/>
                </a:tc>
                <a:tc>
                  <a:txBody>
                    <a:bodyPr/>
                    <a:lstStyle/>
                    <a:p>
                      <a:pPr algn="ctr"/>
                      <a:r>
                        <a:rPr lang="en-IE" b="1" dirty="0"/>
                        <a:t>1887</a:t>
                      </a:r>
                      <a:endParaRPr lang="en-US" b="1" dirty="0">
                        <a:solidFill>
                          <a:schemeClr val="bg1"/>
                        </a:solidFill>
                      </a:endParaRPr>
                    </a:p>
                  </a:txBody>
                  <a:tcPr/>
                </a:tc>
                <a:tc>
                  <a:txBody>
                    <a:bodyPr/>
                    <a:lstStyle/>
                    <a:p>
                      <a:pPr algn="ctr"/>
                      <a:r>
                        <a:rPr lang="en-IE" b="1" dirty="0"/>
                        <a:t>1888</a:t>
                      </a:r>
                      <a:endParaRPr lang="en-US" b="1" dirty="0">
                        <a:solidFill>
                          <a:schemeClr val="bg1"/>
                        </a:solidFill>
                      </a:endParaRPr>
                    </a:p>
                  </a:txBody>
                  <a:tcPr/>
                </a:tc>
                <a:tc>
                  <a:txBody>
                    <a:bodyPr/>
                    <a:lstStyle/>
                    <a:p>
                      <a:pPr algn="ctr"/>
                      <a:r>
                        <a:rPr lang="en-IE" b="1" dirty="0"/>
                        <a:t>1889</a:t>
                      </a:r>
                      <a:endParaRPr lang="en-US" b="1" dirty="0">
                        <a:solidFill>
                          <a:schemeClr val="bg1"/>
                        </a:solidFill>
                      </a:endParaRPr>
                    </a:p>
                  </a:txBody>
                  <a:tcPr/>
                </a:tc>
                <a:tc>
                  <a:txBody>
                    <a:bodyPr/>
                    <a:lstStyle/>
                    <a:p>
                      <a:pPr algn="ctr"/>
                      <a:r>
                        <a:rPr lang="en-IE" b="1" dirty="0"/>
                        <a:t>1890</a:t>
                      </a:r>
                      <a:endParaRPr lang="en-US" b="1" dirty="0">
                        <a:solidFill>
                          <a:schemeClr val="bg1"/>
                        </a:solidFill>
                      </a:endParaRPr>
                    </a:p>
                  </a:txBody>
                  <a:tcPr/>
                </a:tc>
                <a:tc>
                  <a:txBody>
                    <a:bodyPr/>
                    <a:lstStyle/>
                    <a:p>
                      <a:pPr algn="ctr"/>
                      <a:r>
                        <a:rPr lang="en-IE" b="1" dirty="0"/>
                        <a:t>1891</a:t>
                      </a:r>
                      <a:endParaRPr lang="en-US" b="1" dirty="0">
                        <a:solidFill>
                          <a:schemeClr val="bg1"/>
                        </a:solidFill>
                      </a:endParaRPr>
                    </a:p>
                  </a:txBody>
                  <a:tcPr/>
                </a:tc>
                <a:extLst>
                  <a:ext uri="{0D108BD9-81ED-4DB2-BD59-A6C34878D82A}">
                    <a16:rowId xmlns:a16="http://schemas.microsoft.com/office/drawing/2014/main" val="2713080975"/>
                  </a:ext>
                </a:extLst>
              </a:tr>
              <a:tr h="370840">
                <a:tc>
                  <a:txBody>
                    <a:bodyPr/>
                    <a:lstStyle/>
                    <a:p>
                      <a:pPr algn="ctr"/>
                      <a:r>
                        <a:rPr lang="en-IE" dirty="0"/>
                        <a:t>Leinster</a:t>
                      </a:r>
                      <a:endParaRPr lang="en-US" dirty="0"/>
                    </a:p>
                  </a:txBody>
                  <a:tcPr/>
                </a:tc>
                <a:tc>
                  <a:txBody>
                    <a:bodyPr/>
                    <a:lstStyle/>
                    <a:p>
                      <a:pPr algn="ctr"/>
                      <a:r>
                        <a:rPr lang="en-IE" dirty="0"/>
                        <a:t>175</a:t>
                      </a:r>
                      <a:endParaRPr lang="en-US" dirty="0"/>
                    </a:p>
                  </a:txBody>
                  <a:tcPr/>
                </a:tc>
                <a:tc>
                  <a:txBody>
                    <a:bodyPr/>
                    <a:lstStyle/>
                    <a:p>
                      <a:pPr algn="ctr"/>
                      <a:r>
                        <a:rPr lang="en-IE" dirty="0"/>
                        <a:t>214</a:t>
                      </a:r>
                      <a:endParaRPr lang="en-US" dirty="0"/>
                    </a:p>
                  </a:txBody>
                  <a:tcPr/>
                </a:tc>
                <a:tc>
                  <a:txBody>
                    <a:bodyPr/>
                    <a:lstStyle/>
                    <a:p>
                      <a:pPr algn="ctr"/>
                      <a:r>
                        <a:rPr lang="en-IE" dirty="0"/>
                        <a:t>297</a:t>
                      </a:r>
                      <a:endParaRPr lang="en-US" dirty="0"/>
                    </a:p>
                  </a:txBody>
                  <a:tcPr/>
                </a:tc>
                <a:tc>
                  <a:txBody>
                    <a:bodyPr/>
                    <a:lstStyle/>
                    <a:p>
                      <a:pPr algn="ctr"/>
                      <a:r>
                        <a:rPr lang="en-IE" dirty="0"/>
                        <a:t>323</a:t>
                      </a:r>
                      <a:endParaRPr lang="en-US" dirty="0"/>
                    </a:p>
                  </a:txBody>
                  <a:tcPr/>
                </a:tc>
                <a:tc>
                  <a:txBody>
                    <a:bodyPr/>
                    <a:lstStyle/>
                    <a:p>
                      <a:pPr algn="ctr"/>
                      <a:r>
                        <a:rPr lang="en-IE" dirty="0"/>
                        <a:t>271</a:t>
                      </a:r>
                      <a:endParaRPr lang="en-US" dirty="0"/>
                    </a:p>
                  </a:txBody>
                  <a:tcPr/>
                </a:tc>
                <a:extLst>
                  <a:ext uri="{0D108BD9-81ED-4DB2-BD59-A6C34878D82A}">
                    <a16:rowId xmlns:a16="http://schemas.microsoft.com/office/drawing/2014/main" val="798596231"/>
                  </a:ext>
                </a:extLst>
              </a:tr>
              <a:tr h="370840">
                <a:tc>
                  <a:txBody>
                    <a:bodyPr/>
                    <a:lstStyle/>
                    <a:p>
                      <a:pPr algn="ctr"/>
                      <a:r>
                        <a:rPr lang="en-IE" dirty="0"/>
                        <a:t>Munster</a:t>
                      </a:r>
                      <a:endParaRPr lang="en-US" dirty="0"/>
                    </a:p>
                  </a:txBody>
                  <a:tcPr/>
                </a:tc>
                <a:tc>
                  <a:txBody>
                    <a:bodyPr/>
                    <a:lstStyle/>
                    <a:p>
                      <a:pPr algn="ctr"/>
                      <a:r>
                        <a:rPr lang="en-IE" dirty="0"/>
                        <a:t>380</a:t>
                      </a:r>
                      <a:endParaRPr lang="en-US" dirty="0"/>
                    </a:p>
                  </a:txBody>
                  <a:tcPr/>
                </a:tc>
                <a:tc>
                  <a:txBody>
                    <a:bodyPr/>
                    <a:lstStyle/>
                    <a:p>
                      <a:pPr algn="ctr"/>
                      <a:r>
                        <a:rPr lang="en-IE" dirty="0"/>
                        <a:t>255</a:t>
                      </a:r>
                      <a:endParaRPr lang="en-US" dirty="0"/>
                    </a:p>
                  </a:txBody>
                  <a:tcPr/>
                </a:tc>
                <a:tc>
                  <a:txBody>
                    <a:bodyPr/>
                    <a:lstStyle/>
                    <a:p>
                      <a:pPr algn="ctr"/>
                      <a:r>
                        <a:rPr lang="en-IE" dirty="0"/>
                        <a:t>289</a:t>
                      </a:r>
                      <a:endParaRPr lang="en-US" dirty="0"/>
                    </a:p>
                  </a:txBody>
                  <a:tcPr/>
                </a:tc>
                <a:tc>
                  <a:txBody>
                    <a:bodyPr/>
                    <a:lstStyle/>
                    <a:p>
                      <a:pPr algn="ctr"/>
                      <a:r>
                        <a:rPr lang="en-IE" dirty="0"/>
                        <a:t>258</a:t>
                      </a:r>
                      <a:endParaRPr lang="en-US" dirty="0"/>
                    </a:p>
                  </a:txBody>
                  <a:tcPr/>
                </a:tc>
                <a:tc>
                  <a:txBody>
                    <a:bodyPr/>
                    <a:lstStyle/>
                    <a:p>
                      <a:pPr algn="ctr"/>
                      <a:r>
                        <a:rPr lang="en-IE" dirty="0"/>
                        <a:t>152</a:t>
                      </a:r>
                      <a:endParaRPr lang="en-US" dirty="0"/>
                    </a:p>
                  </a:txBody>
                  <a:tcPr/>
                </a:tc>
                <a:extLst>
                  <a:ext uri="{0D108BD9-81ED-4DB2-BD59-A6C34878D82A}">
                    <a16:rowId xmlns:a16="http://schemas.microsoft.com/office/drawing/2014/main" val="846622284"/>
                  </a:ext>
                </a:extLst>
              </a:tr>
              <a:tr h="370840">
                <a:tc>
                  <a:txBody>
                    <a:bodyPr/>
                    <a:lstStyle/>
                    <a:p>
                      <a:pPr algn="ctr"/>
                      <a:r>
                        <a:rPr lang="en-IE" dirty="0"/>
                        <a:t>Connacht</a:t>
                      </a:r>
                      <a:endParaRPr lang="en-US" dirty="0"/>
                    </a:p>
                  </a:txBody>
                  <a:tcPr/>
                </a:tc>
                <a:tc>
                  <a:txBody>
                    <a:bodyPr/>
                    <a:lstStyle/>
                    <a:p>
                      <a:pPr algn="ctr"/>
                      <a:r>
                        <a:rPr lang="en-IE" dirty="0"/>
                        <a:t>80</a:t>
                      </a:r>
                      <a:endParaRPr lang="en-US" dirty="0"/>
                    </a:p>
                  </a:txBody>
                  <a:tcPr/>
                </a:tc>
                <a:tc>
                  <a:txBody>
                    <a:bodyPr/>
                    <a:lstStyle/>
                    <a:p>
                      <a:pPr algn="ctr"/>
                      <a:r>
                        <a:rPr lang="en-IE" dirty="0"/>
                        <a:t>31</a:t>
                      </a:r>
                      <a:endParaRPr lang="en-US" dirty="0"/>
                    </a:p>
                  </a:txBody>
                  <a:tcPr/>
                </a:tc>
                <a:tc>
                  <a:txBody>
                    <a:bodyPr/>
                    <a:lstStyle/>
                    <a:p>
                      <a:pPr algn="ctr"/>
                      <a:r>
                        <a:rPr lang="en-IE" dirty="0"/>
                        <a:t>74</a:t>
                      </a:r>
                      <a:endParaRPr lang="en-US" dirty="0"/>
                    </a:p>
                  </a:txBody>
                  <a:tcPr/>
                </a:tc>
                <a:tc>
                  <a:txBody>
                    <a:bodyPr/>
                    <a:lstStyle/>
                    <a:p>
                      <a:pPr algn="ctr"/>
                      <a:r>
                        <a:rPr lang="en-IE" dirty="0"/>
                        <a:t>206</a:t>
                      </a:r>
                      <a:endParaRPr lang="en-US" dirty="0"/>
                    </a:p>
                  </a:txBody>
                  <a:tcPr/>
                </a:tc>
                <a:tc>
                  <a:txBody>
                    <a:bodyPr/>
                    <a:lstStyle/>
                    <a:p>
                      <a:pPr algn="ctr"/>
                      <a:r>
                        <a:rPr lang="en-IE" dirty="0"/>
                        <a:t>87</a:t>
                      </a:r>
                      <a:endParaRPr lang="en-US" dirty="0"/>
                    </a:p>
                  </a:txBody>
                  <a:tcPr/>
                </a:tc>
                <a:extLst>
                  <a:ext uri="{0D108BD9-81ED-4DB2-BD59-A6C34878D82A}">
                    <a16:rowId xmlns:a16="http://schemas.microsoft.com/office/drawing/2014/main" val="1838054566"/>
                  </a:ext>
                </a:extLst>
              </a:tr>
              <a:tr h="370840">
                <a:tc>
                  <a:txBody>
                    <a:bodyPr/>
                    <a:lstStyle/>
                    <a:p>
                      <a:pPr algn="ctr"/>
                      <a:r>
                        <a:rPr lang="en-IE" dirty="0"/>
                        <a:t>Ulster</a:t>
                      </a:r>
                      <a:endParaRPr lang="en-US" dirty="0"/>
                    </a:p>
                  </a:txBody>
                  <a:tcPr/>
                </a:tc>
                <a:tc>
                  <a:txBody>
                    <a:bodyPr/>
                    <a:lstStyle/>
                    <a:p>
                      <a:pPr algn="ctr"/>
                      <a:r>
                        <a:rPr lang="en-IE" dirty="0"/>
                        <a:t>–</a:t>
                      </a:r>
                      <a:endParaRPr lang="en-US" dirty="0"/>
                    </a:p>
                  </a:txBody>
                  <a:tcPr/>
                </a:tc>
                <a:tc>
                  <a:txBody>
                    <a:bodyPr/>
                    <a:lstStyle/>
                    <a:p>
                      <a:pPr algn="ctr"/>
                      <a:r>
                        <a:rPr lang="en-IE" dirty="0"/>
                        <a:t>6</a:t>
                      </a:r>
                      <a:endParaRPr lang="en-US" dirty="0"/>
                    </a:p>
                  </a:txBody>
                  <a:tcPr/>
                </a:tc>
                <a:tc>
                  <a:txBody>
                    <a:bodyPr/>
                    <a:lstStyle/>
                    <a:p>
                      <a:pPr algn="ctr"/>
                      <a:r>
                        <a:rPr lang="en-IE" dirty="0"/>
                        <a:t>37</a:t>
                      </a:r>
                      <a:endParaRPr lang="en-US" dirty="0"/>
                    </a:p>
                  </a:txBody>
                  <a:tcPr/>
                </a:tc>
                <a:tc>
                  <a:txBody>
                    <a:bodyPr/>
                    <a:lstStyle/>
                    <a:p>
                      <a:pPr algn="ctr"/>
                      <a:r>
                        <a:rPr lang="en-IE" dirty="0"/>
                        <a:t>88</a:t>
                      </a:r>
                      <a:endParaRPr lang="en-US" dirty="0"/>
                    </a:p>
                  </a:txBody>
                  <a:tcPr/>
                </a:tc>
                <a:tc>
                  <a:txBody>
                    <a:bodyPr/>
                    <a:lstStyle/>
                    <a:p>
                      <a:pPr algn="ctr"/>
                      <a:r>
                        <a:rPr lang="en-IE" dirty="0"/>
                        <a:t>47</a:t>
                      </a:r>
                      <a:endParaRPr lang="en-US" dirty="0"/>
                    </a:p>
                  </a:txBody>
                  <a:tcPr/>
                </a:tc>
                <a:extLst>
                  <a:ext uri="{0D108BD9-81ED-4DB2-BD59-A6C34878D82A}">
                    <a16:rowId xmlns:a16="http://schemas.microsoft.com/office/drawing/2014/main" val="2393773456"/>
                  </a:ext>
                </a:extLst>
              </a:tr>
              <a:tr h="370840">
                <a:tc>
                  <a:txBody>
                    <a:bodyPr/>
                    <a:lstStyle/>
                    <a:p>
                      <a:pPr algn="ctr"/>
                      <a:r>
                        <a:rPr lang="en-IE" dirty="0"/>
                        <a:t>Total</a:t>
                      </a:r>
                      <a:endParaRPr lang="en-US" dirty="0"/>
                    </a:p>
                  </a:txBody>
                  <a:tcPr/>
                </a:tc>
                <a:tc>
                  <a:txBody>
                    <a:bodyPr/>
                    <a:lstStyle/>
                    <a:p>
                      <a:pPr algn="ctr"/>
                      <a:r>
                        <a:rPr lang="en-IE" dirty="0"/>
                        <a:t>635</a:t>
                      </a:r>
                      <a:endParaRPr lang="en-US" dirty="0"/>
                    </a:p>
                  </a:txBody>
                  <a:tcPr/>
                </a:tc>
                <a:tc>
                  <a:txBody>
                    <a:bodyPr/>
                    <a:lstStyle/>
                    <a:p>
                      <a:pPr algn="ctr"/>
                      <a:r>
                        <a:rPr lang="en-IE" dirty="0"/>
                        <a:t>506</a:t>
                      </a:r>
                      <a:endParaRPr lang="en-US" dirty="0"/>
                    </a:p>
                  </a:txBody>
                  <a:tcPr/>
                </a:tc>
                <a:tc>
                  <a:txBody>
                    <a:bodyPr/>
                    <a:lstStyle/>
                    <a:p>
                      <a:pPr algn="ctr"/>
                      <a:r>
                        <a:rPr lang="en-IE" dirty="0"/>
                        <a:t>697</a:t>
                      </a:r>
                      <a:endParaRPr lang="en-US" dirty="0"/>
                    </a:p>
                  </a:txBody>
                  <a:tcPr/>
                </a:tc>
                <a:tc>
                  <a:txBody>
                    <a:bodyPr/>
                    <a:lstStyle/>
                    <a:p>
                      <a:pPr algn="ctr"/>
                      <a:r>
                        <a:rPr lang="en-IE" dirty="0"/>
                        <a:t>875</a:t>
                      </a:r>
                      <a:endParaRPr lang="en-US" dirty="0"/>
                    </a:p>
                  </a:txBody>
                  <a:tcPr/>
                </a:tc>
                <a:tc>
                  <a:txBody>
                    <a:bodyPr/>
                    <a:lstStyle/>
                    <a:p>
                      <a:pPr algn="ctr"/>
                      <a:r>
                        <a:rPr lang="en-IE" dirty="0"/>
                        <a:t>557</a:t>
                      </a:r>
                      <a:endParaRPr lang="en-US" dirty="0"/>
                    </a:p>
                  </a:txBody>
                  <a:tcPr/>
                </a:tc>
                <a:extLst>
                  <a:ext uri="{0D108BD9-81ED-4DB2-BD59-A6C34878D82A}">
                    <a16:rowId xmlns:a16="http://schemas.microsoft.com/office/drawing/2014/main" val="2048798850"/>
                  </a:ext>
                </a:extLst>
              </a:tr>
            </a:tbl>
          </a:graphicData>
        </a:graphic>
      </p:graphicFrame>
    </p:spTree>
    <p:extLst>
      <p:ext uri="{BB962C8B-B14F-4D97-AF65-F5344CB8AC3E}">
        <p14:creationId xmlns:p14="http://schemas.microsoft.com/office/powerpoint/2010/main" val="3945788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89C5B50-D41E-4EBB-A16F-9B11A2D524BB}"/>
              </a:ext>
            </a:extLst>
          </p:cNvPr>
          <p:cNvSpPr txBox="1"/>
          <p:nvPr/>
        </p:nvSpPr>
        <p:spPr>
          <a:xfrm>
            <a:off x="533400" y="834987"/>
            <a:ext cx="7734300" cy="707886"/>
          </a:xfrm>
          <a:prstGeom prst="rect">
            <a:avLst/>
          </a:prstGeom>
          <a:noFill/>
        </p:spPr>
        <p:txBody>
          <a:bodyPr wrap="square">
            <a:spAutoFit/>
          </a:bodyPr>
          <a:lstStyle/>
          <a:p>
            <a:r>
              <a:rPr lang="en-IE" sz="4000" b="1" dirty="0">
                <a:solidFill>
                  <a:srgbClr val="FFC000"/>
                </a:solidFill>
              </a:rPr>
              <a:t>Trouble for the GAA</a:t>
            </a:r>
          </a:p>
        </p:txBody>
      </p:sp>
      <p:sp>
        <p:nvSpPr>
          <p:cNvPr id="4" name="TextBox 3">
            <a:extLst>
              <a:ext uri="{FF2B5EF4-FFF2-40B4-BE49-F238E27FC236}">
                <a16:creationId xmlns:a16="http://schemas.microsoft.com/office/drawing/2014/main" id="{8AC55D78-36E5-5443-A5A0-4EFF6ED1588E}"/>
              </a:ext>
            </a:extLst>
          </p:cNvPr>
          <p:cNvSpPr txBox="1"/>
          <p:nvPr/>
        </p:nvSpPr>
        <p:spPr>
          <a:xfrm>
            <a:off x="638385" y="1914480"/>
            <a:ext cx="6047432" cy="3785652"/>
          </a:xfrm>
          <a:prstGeom prst="rect">
            <a:avLst/>
          </a:prstGeom>
          <a:noFill/>
        </p:spPr>
        <p:txBody>
          <a:bodyPr wrap="square" rtlCol="0">
            <a:spAutoFit/>
          </a:bodyPr>
          <a:lstStyle/>
          <a:p>
            <a:pPr marL="342900" indent="-342900">
              <a:buFont typeface="Arial" panose="020B0604020202020204" pitchFamily="34" charset="0"/>
              <a:buChar char="•"/>
            </a:pPr>
            <a:r>
              <a:rPr lang="en-IE" sz="2400" b="1" dirty="0"/>
              <a:t>Cusack and personality clashes</a:t>
            </a:r>
          </a:p>
          <a:p>
            <a:pPr marL="685800" lvl="1" indent="-342900">
              <a:buFont typeface="Wingdings" panose="05000000000000000000" pitchFamily="2" charset="2"/>
              <a:buChar char="Ø"/>
            </a:pPr>
            <a:r>
              <a:rPr lang="en-IE" sz="2400" dirty="0"/>
              <a:t>He was fired as secretary</a:t>
            </a:r>
          </a:p>
          <a:p>
            <a:pPr marL="342900" indent="-342900">
              <a:buFont typeface="Arial" panose="020B0604020202020204" pitchFamily="34" charset="0"/>
              <a:buChar char="•"/>
            </a:pPr>
            <a:r>
              <a:rPr lang="en-IE" sz="2400" dirty="0"/>
              <a:t>The </a:t>
            </a:r>
            <a:r>
              <a:rPr lang="en-IE" sz="2400" b="1" dirty="0"/>
              <a:t>American Invasion </a:t>
            </a:r>
            <a:r>
              <a:rPr lang="en-IE" sz="2400" dirty="0"/>
              <a:t>– disastrous tour of America</a:t>
            </a:r>
          </a:p>
          <a:p>
            <a:pPr marL="342900" indent="-342900">
              <a:buFont typeface="Arial" panose="020B0604020202020204" pitchFamily="34" charset="0"/>
              <a:buChar char="•"/>
            </a:pPr>
            <a:r>
              <a:rPr lang="en-IE" sz="2400" b="1" dirty="0"/>
              <a:t>Conflict</a:t>
            </a:r>
            <a:r>
              <a:rPr lang="en-IE" sz="2400" dirty="0"/>
              <a:t> in the GAA between IRB/Fenians and Home Rulers (backed by Catholic Church)</a:t>
            </a:r>
          </a:p>
          <a:p>
            <a:pPr marL="685800" lvl="1" indent="-342900">
              <a:buFont typeface="Wingdings" panose="05000000000000000000" pitchFamily="2" charset="2"/>
              <a:buChar char="Ø"/>
            </a:pPr>
            <a:r>
              <a:rPr lang="en-IE" sz="2400" b="1" dirty="0"/>
              <a:t>Split in the GAA</a:t>
            </a:r>
          </a:p>
          <a:p>
            <a:pPr marL="342900" indent="-342900">
              <a:buFont typeface="Arial" panose="020B0604020202020204" pitchFamily="34" charset="0"/>
              <a:buChar char="•"/>
            </a:pPr>
            <a:r>
              <a:rPr lang="en-IE" sz="2400" dirty="0"/>
              <a:t>Declined for about a decade in 1890s</a:t>
            </a:r>
          </a:p>
          <a:p>
            <a:pPr marL="342900" indent="-342900">
              <a:buFont typeface="Arial" panose="020B0604020202020204" pitchFamily="34" charset="0"/>
              <a:buChar char="•"/>
            </a:pPr>
            <a:r>
              <a:rPr lang="en-IE" sz="2400" dirty="0"/>
              <a:t>Revival in early 20th century</a:t>
            </a:r>
          </a:p>
        </p:txBody>
      </p:sp>
      <p:pic>
        <p:nvPicPr>
          <p:cNvPr id="6" name="Picture 5">
            <a:extLst>
              <a:ext uri="{FF2B5EF4-FFF2-40B4-BE49-F238E27FC236}">
                <a16:creationId xmlns:a16="http://schemas.microsoft.com/office/drawing/2014/main" id="{6F509D6A-DA45-4645-AEFD-94E10B984EAD}"/>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267700" y="1914480"/>
            <a:ext cx="1899916" cy="3866705"/>
          </a:xfrm>
          <a:prstGeom prst="rect">
            <a:avLst/>
          </a:prstGeom>
        </p:spPr>
      </p:pic>
    </p:spTree>
    <p:extLst>
      <p:ext uri="{BB962C8B-B14F-4D97-AF65-F5344CB8AC3E}">
        <p14:creationId xmlns:p14="http://schemas.microsoft.com/office/powerpoint/2010/main" val="1780453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89C5B50-D41E-4EBB-A16F-9B11A2D524BB}"/>
              </a:ext>
            </a:extLst>
          </p:cNvPr>
          <p:cNvSpPr txBox="1"/>
          <p:nvPr/>
        </p:nvSpPr>
        <p:spPr>
          <a:xfrm>
            <a:off x="533400" y="834987"/>
            <a:ext cx="7734300" cy="707886"/>
          </a:xfrm>
          <a:prstGeom prst="rect">
            <a:avLst/>
          </a:prstGeom>
          <a:noFill/>
        </p:spPr>
        <p:txBody>
          <a:bodyPr wrap="square">
            <a:spAutoFit/>
          </a:bodyPr>
          <a:lstStyle/>
          <a:p>
            <a:r>
              <a:rPr lang="en-US" sz="4000" b="1" dirty="0">
                <a:solidFill>
                  <a:srgbClr val="FFC000"/>
                </a:solidFill>
              </a:rPr>
              <a:t>The Spread of the GAA, 1901–8</a:t>
            </a:r>
          </a:p>
        </p:txBody>
      </p:sp>
      <p:pic>
        <p:nvPicPr>
          <p:cNvPr id="10" name="Picture 9">
            <a:extLst>
              <a:ext uri="{FF2B5EF4-FFF2-40B4-BE49-F238E27FC236}">
                <a16:creationId xmlns:a16="http://schemas.microsoft.com/office/drawing/2014/main" id="{1342C158-52D2-423E-8F34-98921443F071}"/>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381684" y="1742515"/>
            <a:ext cx="6142892" cy="4634813"/>
          </a:xfrm>
          <a:prstGeom prst="rect">
            <a:avLst/>
          </a:prstGeom>
        </p:spPr>
      </p:pic>
      <p:sp>
        <p:nvSpPr>
          <p:cNvPr id="11" name="TextBox 10">
            <a:extLst>
              <a:ext uri="{FF2B5EF4-FFF2-40B4-BE49-F238E27FC236}">
                <a16:creationId xmlns:a16="http://schemas.microsoft.com/office/drawing/2014/main" id="{245209B9-5DB5-9E41-AED9-3F24ACC92C9A}"/>
              </a:ext>
            </a:extLst>
          </p:cNvPr>
          <p:cNvSpPr txBox="1"/>
          <p:nvPr/>
        </p:nvSpPr>
        <p:spPr>
          <a:xfrm>
            <a:off x="6703599" y="3611009"/>
            <a:ext cx="5132325" cy="2554545"/>
          </a:xfrm>
          <a:prstGeom prst="rect">
            <a:avLst/>
          </a:prstGeom>
          <a:noFill/>
        </p:spPr>
        <p:txBody>
          <a:bodyPr wrap="square" rtlCol="0">
            <a:spAutoFit/>
          </a:bodyPr>
          <a:lstStyle/>
          <a:p>
            <a:pPr marL="342900" indent="-342900">
              <a:buFont typeface="+mj-lt"/>
              <a:buAutoNum type="arabicPeriod"/>
            </a:pPr>
            <a:r>
              <a:rPr lang="en-IE" sz="2000" dirty="0"/>
              <a:t>Limerick, Wexford and west Galway had the highest percentage of clubs in 1901</a:t>
            </a:r>
          </a:p>
          <a:p>
            <a:pPr marL="342900" indent="-342900">
              <a:buFont typeface="+mj-lt"/>
              <a:buAutoNum type="arabicPeriod"/>
            </a:pPr>
            <a:r>
              <a:rPr lang="en-IE" sz="2000" dirty="0"/>
              <a:t>In 1901 and 1907–08, the GAA was strongest in Munster counties.</a:t>
            </a:r>
          </a:p>
          <a:p>
            <a:pPr marL="342900" indent="-342900">
              <a:buFont typeface="+mj-lt"/>
              <a:buAutoNum type="arabicPeriod"/>
            </a:pPr>
            <a:r>
              <a:rPr lang="en-IE" sz="2000" dirty="0"/>
              <a:t>In 1901 and 1907–08, the GAA was weakest in Ulster counties.</a:t>
            </a:r>
          </a:p>
          <a:p>
            <a:pPr marL="342900" indent="-342900">
              <a:buFont typeface="+mj-lt"/>
              <a:buAutoNum type="arabicPeriod"/>
            </a:pPr>
            <a:r>
              <a:rPr lang="en-IE" sz="2000" dirty="0"/>
              <a:t>The GAA made progress between 1901 and 1907–08.</a:t>
            </a:r>
          </a:p>
        </p:txBody>
      </p:sp>
      <p:grpSp>
        <p:nvGrpSpPr>
          <p:cNvPr id="2" name="Group 1"/>
          <p:cNvGrpSpPr/>
          <p:nvPr/>
        </p:nvGrpSpPr>
        <p:grpSpPr>
          <a:xfrm>
            <a:off x="7112855" y="1676203"/>
            <a:ext cx="3569389" cy="1468649"/>
            <a:chOff x="7112855" y="1676203"/>
            <a:chExt cx="3569389" cy="1468649"/>
          </a:xfrm>
        </p:grpSpPr>
        <p:sp>
          <p:nvSpPr>
            <p:cNvPr id="12" name="Rectangle 11">
              <a:extLst>
                <a:ext uri="{FF2B5EF4-FFF2-40B4-BE49-F238E27FC236}">
                  <a16:creationId xmlns:a16="http://schemas.microsoft.com/office/drawing/2014/main" id="{D505B520-9F05-4114-9A52-CE092C7EF46E}"/>
                </a:ext>
              </a:extLst>
            </p:cNvPr>
            <p:cNvSpPr/>
            <p:nvPr/>
          </p:nvSpPr>
          <p:spPr>
            <a:xfrm>
              <a:off x="7380812" y="1940030"/>
              <a:ext cx="3301432" cy="1204822"/>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9388" indent="-179388">
                <a:tabLst>
                  <a:tab pos="358775" algn="l"/>
                </a:tabLst>
              </a:pPr>
              <a:r>
                <a:rPr lang="en-US" b="1" dirty="0">
                  <a:solidFill>
                    <a:schemeClr val="tx1"/>
                  </a:solidFill>
                </a:rPr>
                <a:t>	Based on this source, which of these statements are true and which are false?</a:t>
              </a:r>
            </a:p>
          </p:txBody>
        </p:sp>
        <p:pic>
          <p:nvPicPr>
            <p:cNvPr id="13" name="Picture 12" descr="Icon&#10;&#10;Description automatically generated">
              <a:extLst>
                <a:ext uri="{FF2B5EF4-FFF2-40B4-BE49-F238E27FC236}">
                  <a16:creationId xmlns:a16="http://schemas.microsoft.com/office/drawing/2014/main" id="{1B96340B-2083-4AA6-A9AD-407F581258D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112855" y="1676203"/>
              <a:ext cx="535912" cy="501750"/>
            </a:xfrm>
            <a:prstGeom prst="rect">
              <a:avLst/>
            </a:prstGeom>
          </p:spPr>
        </p:pic>
      </p:grpSp>
    </p:spTree>
    <p:extLst>
      <p:ext uri="{BB962C8B-B14F-4D97-AF65-F5344CB8AC3E}">
        <p14:creationId xmlns:p14="http://schemas.microsoft.com/office/powerpoint/2010/main" val="3332346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89C5B50-D41E-4EBB-A16F-9B11A2D524BB}"/>
              </a:ext>
            </a:extLst>
          </p:cNvPr>
          <p:cNvSpPr txBox="1"/>
          <p:nvPr/>
        </p:nvSpPr>
        <p:spPr>
          <a:xfrm>
            <a:off x="533400" y="834987"/>
            <a:ext cx="7734300" cy="707886"/>
          </a:xfrm>
          <a:prstGeom prst="rect">
            <a:avLst/>
          </a:prstGeom>
          <a:noFill/>
        </p:spPr>
        <p:txBody>
          <a:bodyPr wrap="square">
            <a:spAutoFit/>
          </a:bodyPr>
          <a:lstStyle/>
          <a:p>
            <a:r>
              <a:rPr lang="en-US" sz="4000" b="1" dirty="0">
                <a:solidFill>
                  <a:srgbClr val="FFC000"/>
                </a:solidFill>
              </a:rPr>
              <a:t>The Spread of the GAA</a:t>
            </a:r>
          </a:p>
        </p:txBody>
      </p:sp>
      <p:sp>
        <p:nvSpPr>
          <p:cNvPr id="8" name="TextBox 7">
            <a:extLst>
              <a:ext uri="{FF2B5EF4-FFF2-40B4-BE49-F238E27FC236}">
                <a16:creationId xmlns:a16="http://schemas.microsoft.com/office/drawing/2014/main" id="{EC4ACEAF-0287-0C43-947F-5F08E5C9908B}"/>
              </a:ext>
            </a:extLst>
          </p:cNvPr>
          <p:cNvSpPr txBox="1"/>
          <p:nvPr/>
        </p:nvSpPr>
        <p:spPr>
          <a:xfrm>
            <a:off x="533400" y="1681373"/>
            <a:ext cx="4311880" cy="461665"/>
          </a:xfrm>
          <a:prstGeom prst="rect">
            <a:avLst/>
          </a:prstGeom>
          <a:noFill/>
        </p:spPr>
        <p:txBody>
          <a:bodyPr wrap="square" rtlCol="0">
            <a:spAutoFit/>
          </a:bodyPr>
          <a:lstStyle/>
          <a:p>
            <a:r>
              <a:rPr lang="en-IE" sz="2400" b="1" dirty="0">
                <a:solidFill>
                  <a:srgbClr val="FFC000"/>
                </a:solidFill>
              </a:rPr>
              <a:t>Development of Croke Park</a:t>
            </a:r>
          </a:p>
        </p:txBody>
      </p:sp>
      <p:grpSp>
        <p:nvGrpSpPr>
          <p:cNvPr id="10" name="Group 9">
            <a:extLst>
              <a:ext uri="{FF2B5EF4-FFF2-40B4-BE49-F238E27FC236}">
                <a16:creationId xmlns:a16="http://schemas.microsoft.com/office/drawing/2014/main" id="{C59B8DBD-45EB-EB45-9448-CA68442BF976}"/>
              </a:ext>
            </a:extLst>
          </p:cNvPr>
          <p:cNvGrpSpPr/>
          <p:nvPr/>
        </p:nvGrpSpPr>
        <p:grpSpPr>
          <a:xfrm>
            <a:off x="1627409" y="2541100"/>
            <a:ext cx="3199551" cy="2813761"/>
            <a:chOff x="337441" y="1525922"/>
            <a:chExt cx="3199551" cy="2813761"/>
          </a:xfrm>
        </p:grpSpPr>
        <p:grpSp>
          <p:nvGrpSpPr>
            <p:cNvPr id="11" name="Group 10">
              <a:extLst>
                <a:ext uri="{FF2B5EF4-FFF2-40B4-BE49-F238E27FC236}">
                  <a16:creationId xmlns:a16="http://schemas.microsoft.com/office/drawing/2014/main" id="{3DF92620-EF81-6943-BD09-D3044337C711}"/>
                </a:ext>
              </a:extLst>
            </p:cNvPr>
            <p:cNvGrpSpPr/>
            <p:nvPr/>
          </p:nvGrpSpPr>
          <p:grpSpPr>
            <a:xfrm>
              <a:off x="337441" y="1525922"/>
              <a:ext cx="518439" cy="2775289"/>
              <a:chOff x="2106706" y="3164541"/>
              <a:chExt cx="152400" cy="2959046"/>
            </a:xfrm>
          </p:grpSpPr>
          <p:cxnSp>
            <p:nvCxnSpPr>
              <p:cNvPr id="22" name="Straight Connector 21">
                <a:extLst>
                  <a:ext uri="{FF2B5EF4-FFF2-40B4-BE49-F238E27FC236}">
                    <a16:creationId xmlns:a16="http://schemas.microsoft.com/office/drawing/2014/main" id="{0C04A144-40B3-714D-98D5-727FFE850B9D}"/>
                  </a:ext>
                </a:extLst>
              </p:cNvPr>
              <p:cNvCxnSpPr>
                <a:cxnSpLocks/>
              </p:cNvCxnSpPr>
              <p:nvPr/>
            </p:nvCxnSpPr>
            <p:spPr>
              <a:xfrm>
                <a:off x="2106706" y="3164541"/>
                <a:ext cx="0" cy="295904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AB85DF0-6635-CE48-82EC-E42B9F4FBAF4}"/>
                  </a:ext>
                </a:extLst>
              </p:cNvPr>
              <p:cNvCxnSpPr/>
              <p:nvPr/>
            </p:nvCxnSpPr>
            <p:spPr>
              <a:xfrm>
                <a:off x="2106706" y="3379694"/>
                <a:ext cx="1524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F7B28CA-C664-CB4D-AE8F-B33179D2577C}"/>
                  </a:ext>
                </a:extLst>
              </p:cNvPr>
              <p:cNvCxnSpPr/>
              <p:nvPr/>
            </p:nvCxnSpPr>
            <p:spPr>
              <a:xfrm>
                <a:off x="2106706" y="4034118"/>
                <a:ext cx="1524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CFF5A12-CD36-9B4C-8E4A-8BE83571E938}"/>
                  </a:ext>
                </a:extLst>
              </p:cNvPr>
              <p:cNvCxnSpPr/>
              <p:nvPr/>
            </p:nvCxnSpPr>
            <p:spPr>
              <a:xfrm>
                <a:off x="2106706" y="4688542"/>
                <a:ext cx="1524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86C56A6-056F-8A40-B80C-51545A93D5E1}"/>
                  </a:ext>
                </a:extLst>
              </p:cNvPr>
              <p:cNvCxnSpPr/>
              <p:nvPr/>
            </p:nvCxnSpPr>
            <p:spPr>
              <a:xfrm>
                <a:off x="2106706" y="5342966"/>
                <a:ext cx="1524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A826F31-3FDD-5243-A113-32F06E3E105D}"/>
                  </a:ext>
                </a:extLst>
              </p:cNvPr>
              <p:cNvCxnSpPr/>
              <p:nvPr/>
            </p:nvCxnSpPr>
            <p:spPr>
              <a:xfrm>
                <a:off x="2106706" y="5997390"/>
                <a:ext cx="152400" cy="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79C6D1AE-937A-9743-8A67-406FE8458CB9}"/>
                </a:ext>
              </a:extLst>
            </p:cNvPr>
            <p:cNvSpPr txBox="1"/>
            <p:nvPr/>
          </p:nvSpPr>
          <p:spPr>
            <a:xfrm>
              <a:off x="988778" y="1558437"/>
              <a:ext cx="645455" cy="338554"/>
            </a:xfrm>
            <a:prstGeom prst="rect">
              <a:avLst/>
            </a:prstGeom>
            <a:noFill/>
          </p:spPr>
          <p:txBody>
            <a:bodyPr wrap="square" rtlCol="0">
              <a:spAutoFit/>
            </a:bodyPr>
            <a:lstStyle/>
            <a:p>
              <a:r>
                <a:rPr lang="en-IE" sz="1600" b="1" dirty="0">
                  <a:solidFill>
                    <a:srgbClr val="0070C0"/>
                  </a:solidFill>
                </a:rPr>
                <a:t>1915</a:t>
              </a:r>
            </a:p>
          </p:txBody>
        </p:sp>
        <p:sp>
          <p:nvSpPr>
            <p:cNvPr id="13" name="TextBox 12">
              <a:extLst>
                <a:ext uri="{FF2B5EF4-FFF2-40B4-BE49-F238E27FC236}">
                  <a16:creationId xmlns:a16="http://schemas.microsoft.com/office/drawing/2014/main" id="{AC63E7C0-906D-BF4F-B295-3F595272AD91}"/>
                </a:ext>
              </a:extLst>
            </p:cNvPr>
            <p:cNvSpPr txBox="1"/>
            <p:nvPr/>
          </p:nvSpPr>
          <p:spPr>
            <a:xfrm>
              <a:off x="934573" y="2181912"/>
              <a:ext cx="887499" cy="338554"/>
            </a:xfrm>
            <a:prstGeom prst="rect">
              <a:avLst/>
            </a:prstGeom>
            <a:noFill/>
          </p:spPr>
          <p:txBody>
            <a:bodyPr wrap="square" rtlCol="0">
              <a:spAutoFit/>
            </a:bodyPr>
            <a:lstStyle/>
            <a:p>
              <a:r>
                <a:rPr lang="en-IE" sz="1600" b="1" dirty="0">
                  <a:solidFill>
                    <a:srgbClr val="0070C0"/>
                  </a:solidFill>
                </a:rPr>
                <a:t>1920s</a:t>
              </a:r>
            </a:p>
          </p:txBody>
        </p:sp>
        <p:sp>
          <p:nvSpPr>
            <p:cNvPr id="14" name="TextBox 13">
              <a:extLst>
                <a:ext uri="{FF2B5EF4-FFF2-40B4-BE49-F238E27FC236}">
                  <a16:creationId xmlns:a16="http://schemas.microsoft.com/office/drawing/2014/main" id="{CA95BBED-F217-C646-9BF3-B8B0BBCE890B}"/>
                </a:ext>
              </a:extLst>
            </p:cNvPr>
            <p:cNvSpPr txBox="1"/>
            <p:nvPr/>
          </p:nvSpPr>
          <p:spPr>
            <a:xfrm>
              <a:off x="934573" y="2808513"/>
              <a:ext cx="699660" cy="338554"/>
            </a:xfrm>
            <a:prstGeom prst="rect">
              <a:avLst/>
            </a:prstGeom>
            <a:noFill/>
          </p:spPr>
          <p:txBody>
            <a:bodyPr wrap="square" rtlCol="0">
              <a:spAutoFit/>
            </a:bodyPr>
            <a:lstStyle/>
            <a:p>
              <a:r>
                <a:rPr lang="en-IE" sz="1600" b="1" dirty="0">
                  <a:solidFill>
                    <a:srgbClr val="0070C0"/>
                  </a:solidFill>
                </a:rPr>
                <a:t>1930s</a:t>
              </a:r>
            </a:p>
          </p:txBody>
        </p:sp>
        <p:sp>
          <p:nvSpPr>
            <p:cNvPr id="15" name="TextBox 14">
              <a:extLst>
                <a:ext uri="{FF2B5EF4-FFF2-40B4-BE49-F238E27FC236}">
                  <a16:creationId xmlns:a16="http://schemas.microsoft.com/office/drawing/2014/main" id="{D7E3B226-E1E8-4848-B573-2D81298AD3A8}"/>
                </a:ext>
              </a:extLst>
            </p:cNvPr>
            <p:cNvSpPr txBox="1"/>
            <p:nvPr/>
          </p:nvSpPr>
          <p:spPr>
            <a:xfrm>
              <a:off x="934572" y="3429000"/>
              <a:ext cx="788713" cy="338554"/>
            </a:xfrm>
            <a:prstGeom prst="rect">
              <a:avLst/>
            </a:prstGeom>
            <a:noFill/>
          </p:spPr>
          <p:txBody>
            <a:bodyPr wrap="square" rtlCol="0">
              <a:spAutoFit/>
            </a:bodyPr>
            <a:lstStyle/>
            <a:p>
              <a:r>
                <a:rPr lang="en-IE" sz="1600" b="1" dirty="0">
                  <a:solidFill>
                    <a:srgbClr val="0070C0"/>
                  </a:solidFill>
                </a:rPr>
                <a:t>1950s</a:t>
              </a:r>
            </a:p>
          </p:txBody>
        </p:sp>
        <p:sp>
          <p:nvSpPr>
            <p:cNvPr id="16" name="TextBox 15">
              <a:extLst>
                <a:ext uri="{FF2B5EF4-FFF2-40B4-BE49-F238E27FC236}">
                  <a16:creationId xmlns:a16="http://schemas.microsoft.com/office/drawing/2014/main" id="{BF94EA84-820D-B449-A178-818E5ECA4CCF}"/>
                </a:ext>
              </a:extLst>
            </p:cNvPr>
            <p:cNvSpPr txBox="1"/>
            <p:nvPr/>
          </p:nvSpPr>
          <p:spPr>
            <a:xfrm>
              <a:off x="934573" y="4001129"/>
              <a:ext cx="788712" cy="338554"/>
            </a:xfrm>
            <a:prstGeom prst="rect">
              <a:avLst/>
            </a:prstGeom>
            <a:noFill/>
          </p:spPr>
          <p:txBody>
            <a:bodyPr wrap="square" rtlCol="0">
              <a:spAutoFit/>
            </a:bodyPr>
            <a:lstStyle/>
            <a:p>
              <a:r>
                <a:rPr lang="en-IE" sz="1600" b="1" dirty="0">
                  <a:solidFill>
                    <a:srgbClr val="0070C0"/>
                  </a:solidFill>
                </a:rPr>
                <a:t>1990s</a:t>
              </a:r>
            </a:p>
          </p:txBody>
        </p:sp>
        <p:sp>
          <p:nvSpPr>
            <p:cNvPr id="17" name="TextBox 16">
              <a:extLst>
                <a:ext uri="{FF2B5EF4-FFF2-40B4-BE49-F238E27FC236}">
                  <a16:creationId xmlns:a16="http://schemas.microsoft.com/office/drawing/2014/main" id="{0311E8F0-D37F-024E-A270-1F9C5A8B2CB4}"/>
                </a:ext>
              </a:extLst>
            </p:cNvPr>
            <p:cNvSpPr txBox="1"/>
            <p:nvPr/>
          </p:nvSpPr>
          <p:spPr>
            <a:xfrm>
              <a:off x="1634233" y="1577673"/>
              <a:ext cx="1902759" cy="338554"/>
            </a:xfrm>
            <a:prstGeom prst="rect">
              <a:avLst/>
            </a:prstGeom>
            <a:noFill/>
          </p:spPr>
          <p:txBody>
            <a:bodyPr wrap="square" rtlCol="0">
              <a:spAutoFit/>
            </a:bodyPr>
            <a:lstStyle/>
            <a:p>
              <a:r>
                <a:rPr lang="en-IE" sz="1600" dirty="0"/>
                <a:t>Sloped terrace</a:t>
              </a:r>
            </a:p>
          </p:txBody>
        </p:sp>
        <p:sp>
          <p:nvSpPr>
            <p:cNvPr id="18" name="TextBox 17">
              <a:extLst>
                <a:ext uri="{FF2B5EF4-FFF2-40B4-BE49-F238E27FC236}">
                  <a16:creationId xmlns:a16="http://schemas.microsoft.com/office/drawing/2014/main" id="{2380193F-27DE-8C48-9DF8-72CC37E79513}"/>
                </a:ext>
              </a:extLst>
            </p:cNvPr>
            <p:cNvSpPr txBox="1"/>
            <p:nvPr/>
          </p:nvSpPr>
          <p:spPr>
            <a:xfrm>
              <a:off x="1634233" y="2181912"/>
              <a:ext cx="1902759" cy="338554"/>
            </a:xfrm>
            <a:prstGeom prst="rect">
              <a:avLst/>
            </a:prstGeom>
            <a:noFill/>
          </p:spPr>
          <p:txBody>
            <a:bodyPr wrap="square" rtlCol="0">
              <a:spAutoFit/>
            </a:bodyPr>
            <a:lstStyle/>
            <a:p>
              <a:r>
                <a:rPr lang="en-IE" sz="1600" dirty="0"/>
                <a:t>Hogan Stand</a:t>
              </a:r>
            </a:p>
          </p:txBody>
        </p:sp>
        <p:sp>
          <p:nvSpPr>
            <p:cNvPr id="19" name="TextBox 18">
              <a:extLst>
                <a:ext uri="{FF2B5EF4-FFF2-40B4-BE49-F238E27FC236}">
                  <a16:creationId xmlns:a16="http://schemas.microsoft.com/office/drawing/2014/main" id="{7761B02D-61D0-934D-A26C-2C1CAC1F4677}"/>
                </a:ext>
              </a:extLst>
            </p:cNvPr>
            <p:cNvSpPr txBox="1"/>
            <p:nvPr/>
          </p:nvSpPr>
          <p:spPr>
            <a:xfrm>
              <a:off x="1634233" y="2818777"/>
              <a:ext cx="1902759" cy="338554"/>
            </a:xfrm>
            <a:prstGeom prst="rect">
              <a:avLst/>
            </a:prstGeom>
            <a:noFill/>
          </p:spPr>
          <p:txBody>
            <a:bodyPr wrap="square" rtlCol="0">
              <a:spAutoFit/>
            </a:bodyPr>
            <a:lstStyle/>
            <a:p>
              <a:r>
                <a:rPr lang="en-IE" sz="1600" dirty="0"/>
                <a:t>Cusack Stand</a:t>
              </a:r>
            </a:p>
          </p:txBody>
        </p:sp>
        <p:sp>
          <p:nvSpPr>
            <p:cNvPr id="20" name="TextBox 19">
              <a:extLst>
                <a:ext uri="{FF2B5EF4-FFF2-40B4-BE49-F238E27FC236}">
                  <a16:creationId xmlns:a16="http://schemas.microsoft.com/office/drawing/2014/main" id="{B30887AF-EF9D-1B4D-B61B-95FBE69599F3}"/>
                </a:ext>
              </a:extLst>
            </p:cNvPr>
            <p:cNvSpPr txBox="1"/>
            <p:nvPr/>
          </p:nvSpPr>
          <p:spPr>
            <a:xfrm>
              <a:off x="1634232" y="3425813"/>
              <a:ext cx="1902759" cy="338554"/>
            </a:xfrm>
            <a:prstGeom prst="rect">
              <a:avLst/>
            </a:prstGeom>
            <a:noFill/>
          </p:spPr>
          <p:txBody>
            <a:bodyPr wrap="square" rtlCol="0">
              <a:spAutoFit/>
            </a:bodyPr>
            <a:lstStyle/>
            <a:p>
              <a:r>
                <a:rPr lang="en-IE" sz="1600" dirty="0"/>
                <a:t>New Hogan Stand</a:t>
              </a:r>
            </a:p>
          </p:txBody>
        </p:sp>
        <p:sp>
          <p:nvSpPr>
            <p:cNvPr id="21" name="TextBox 20">
              <a:extLst>
                <a:ext uri="{FF2B5EF4-FFF2-40B4-BE49-F238E27FC236}">
                  <a16:creationId xmlns:a16="http://schemas.microsoft.com/office/drawing/2014/main" id="{1869F5D4-2ECD-5443-9110-B0CC10047BDE}"/>
                </a:ext>
              </a:extLst>
            </p:cNvPr>
            <p:cNvSpPr txBox="1"/>
            <p:nvPr/>
          </p:nvSpPr>
          <p:spPr>
            <a:xfrm>
              <a:off x="1634233" y="3989296"/>
              <a:ext cx="1902759" cy="338554"/>
            </a:xfrm>
            <a:prstGeom prst="rect">
              <a:avLst/>
            </a:prstGeom>
            <a:noFill/>
          </p:spPr>
          <p:txBody>
            <a:bodyPr wrap="square" rtlCol="0">
              <a:spAutoFit/>
            </a:bodyPr>
            <a:lstStyle/>
            <a:p>
              <a:r>
                <a:rPr lang="en-IE" sz="1600" dirty="0"/>
                <a:t>Re-development</a:t>
              </a:r>
            </a:p>
          </p:txBody>
        </p:sp>
      </p:grpSp>
      <p:sp>
        <p:nvSpPr>
          <p:cNvPr id="28" name="TextBox 27">
            <a:extLst>
              <a:ext uri="{FF2B5EF4-FFF2-40B4-BE49-F238E27FC236}">
                <a16:creationId xmlns:a16="http://schemas.microsoft.com/office/drawing/2014/main" id="{D9F28EF5-7415-FB42-BE94-07E0CB6D1E32}"/>
              </a:ext>
            </a:extLst>
          </p:cNvPr>
          <p:cNvSpPr txBox="1"/>
          <p:nvPr/>
        </p:nvSpPr>
        <p:spPr>
          <a:xfrm>
            <a:off x="6346900" y="1681373"/>
            <a:ext cx="4403709" cy="2123658"/>
          </a:xfrm>
          <a:prstGeom prst="rect">
            <a:avLst/>
          </a:prstGeom>
          <a:noFill/>
        </p:spPr>
        <p:txBody>
          <a:bodyPr wrap="square" rtlCol="0">
            <a:spAutoFit/>
          </a:bodyPr>
          <a:lstStyle/>
          <a:p>
            <a:pPr marL="285750" indent="-285750">
              <a:buFont typeface="Arial" panose="020B0604020202020204" pitchFamily="34" charset="0"/>
              <a:buChar char="•"/>
            </a:pPr>
            <a:r>
              <a:rPr lang="en-IE" sz="2200" dirty="0"/>
              <a:t>Playing fields in </a:t>
            </a:r>
            <a:r>
              <a:rPr lang="en-IE" sz="2200" b="1" dirty="0"/>
              <a:t>Jones’ Road</a:t>
            </a:r>
            <a:r>
              <a:rPr lang="en-IE" sz="2200" dirty="0"/>
              <a:t>, Dublin bought by GAA in 1913</a:t>
            </a:r>
          </a:p>
          <a:p>
            <a:pPr marL="285750" indent="-285750">
              <a:buFont typeface="Arial" panose="020B0604020202020204" pitchFamily="34" charset="0"/>
              <a:buChar char="•"/>
            </a:pPr>
            <a:r>
              <a:rPr lang="en-IE" sz="2200" dirty="0"/>
              <a:t>Became </a:t>
            </a:r>
            <a:r>
              <a:rPr lang="en-IE" sz="2200" b="1" dirty="0" err="1"/>
              <a:t>Croke</a:t>
            </a:r>
            <a:r>
              <a:rPr lang="en-IE" sz="2200" b="1" dirty="0"/>
              <a:t> Park</a:t>
            </a:r>
          </a:p>
          <a:p>
            <a:pPr marL="285750" indent="-285750">
              <a:buFont typeface="Arial" panose="020B0604020202020204" pitchFamily="34" charset="0"/>
              <a:buChar char="•"/>
            </a:pPr>
            <a:r>
              <a:rPr lang="en-IE" sz="2200" b="1" dirty="0"/>
              <a:t>HQ</a:t>
            </a:r>
            <a:r>
              <a:rPr lang="en-IE" sz="2200" dirty="0"/>
              <a:t> of the GAA</a:t>
            </a:r>
          </a:p>
          <a:p>
            <a:pPr marL="285750" indent="-285750">
              <a:buFont typeface="Arial" panose="020B0604020202020204" pitchFamily="34" charset="0"/>
              <a:buChar char="•"/>
            </a:pPr>
            <a:r>
              <a:rPr lang="en-IE" sz="2200" dirty="0"/>
              <a:t>Major venue for great occasions</a:t>
            </a:r>
          </a:p>
          <a:p>
            <a:pPr marL="285750" indent="-285750">
              <a:buFont typeface="Arial" panose="020B0604020202020204" pitchFamily="34" charset="0"/>
              <a:buChar char="•"/>
            </a:pPr>
            <a:r>
              <a:rPr lang="en-IE" sz="2200" dirty="0"/>
              <a:t>Contribution to Dublin’s economy</a:t>
            </a:r>
          </a:p>
        </p:txBody>
      </p:sp>
      <p:pic>
        <p:nvPicPr>
          <p:cNvPr id="29" name="Picture 28">
            <a:extLst>
              <a:ext uri="{FF2B5EF4-FFF2-40B4-BE49-F238E27FC236}">
                <a16:creationId xmlns:a16="http://schemas.microsoft.com/office/drawing/2014/main" id="{356190AD-4E88-4F85-BE5B-24A11592FF8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646464" y="4089213"/>
            <a:ext cx="3242471" cy="2169076"/>
          </a:xfrm>
          <a:prstGeom prst="rect">
            <a:avLst/>
          </a:prstGeom>
        </p:spPr>
      </p:pic>
    </p:spTree>
    <p:extLst>
      <p:ext uri="{BB962C8B-B14F-4D97-AF65-F5344CB8AC3E}">
        <p14:creationId xmlns:p14="http://schemas.microsoft.com/office/powerpoint/2010/main" val="1389075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42301" y="1079171"/>
            <a:ext cx="11058991" cy="4805163"/>
            <a:chOff x="442301" y="909838"/>
            <a:chExt cx="11058991" cy="4805163"/>
          </a:xfrm>
        </p:grpSpPr>
        <p:sp>
          <p:nvSpPr>
            <p:cNvPr id="13" name="Rectangle 12">
              <a:extLst>
                <a:ext uri="{FF2B5EF4-FFF2-40B4-BE49-F238E27FC236}">
                  <a16:creationId xmlns:a16="http://schemas.microsoft.com/office/drawing/2014/main" id="{6C7F4AE7-7697-4C2E-ADC3-373A720F0A00}"/>
                </a:ext>
              </a:extLst>
            </p:cNvPr>
            <p:cNvSpPr/>
            <p:nvPr/>
          </p:nvSpPr>
          <p:spPr>
            <a:xfrm>
              <a:off x="809846" y="1367507"/>
              <a:ext cx="10691446" cy="4347494"/>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4" name="TextBox 13">
              <a:extLst>
                <a:ext uri="{FF2B5EF4-FFF2-40B4-BE49-F238E27FC236}">
                  <a16:creationId xmlns:a16="http://schemas.microsoft.com/office/drawing/2014/main" id="{834D9B6F-BC29-4765-A16F-E7CBD9C02F13}"/>
                </a:ext>
              </a:extLst>
            </p:cNvPr>
            <p:cNvSpPr txBox="1"/>
            <p:nvPr/>
          </p:nvSpPr>
          <p:spPr>
            <a:xfrm>
              <a:off x="1400187" y="1367506"/>
              <a:ext cx="4843305" cy="646331"/>
            </a:xfrm>
            <a:prstGeom prst="rect">
              <a:avLst/>
            </a:prstGeom>
            <a:noFill/>
            <a:ln>
              <a:noFill/>
            </a:ln>
          </p:spPr>
          <p:txBody>
            <a:bodyPr wrap="square" rtlCol="0">
              <a:spAutoFit/>
            </a:bodyPr>
            <a:lstStyle/>
            <a:p>
              <a:r>
                <a:rPr lang="en-IE" sz="3600" b="1" dirty="0">
                  <a:solidFill>
                    <a:srgbClr val="11AD9A"/>
                  </a:solidFill>
                </a:rPr>
                <a:t>Assessing Your Learning </a:t>
              </a:r>
            </a:p>
          </p:txBody>
        </p:sp>
        <p:pic>
          <p:nvPicPr>
            <p:cNvPr id="15" name="Picture 14"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2301" y="909838"/>
              <a:ext cx="1086781" cy="1086781"/>
            </a:xfrm>
            <a:prstGeom prst="rect">
              <a:avLst/>
            </a:prstGeom>
            <a:ln>
              <a:noFill/>
            </a:ln>
          </p:spPr>
        </p:pic>
      </p:grpSp>
      <p:sp>
        <p:nvSpPr>
          <p:cNvPr id="16" name="TextBox 15">
            <a:extLst>
              <a:ext uri="{FF2B5EF4-FFF2-40B4-BE49-F238E27FC236}">
                <a16:creationId xmlns:a16="http://schemas.microsoft.com/office/drawing/2014/main" id="{6D04AFB4-E4D1-487E-BA0B-11527D6D612F}"/>
              </a:ext>
            </a:extLst>
          </p:cNvPr>
          <p:cNvSpPr txBox="1"/>
          <p:nvPr/>
        </p:nvSpPr>
        <p:spPr>
          <a:xfrm>
            <a:off x="1295714" y="2165952"/>
            <a:ext cx="9762146" cy="3539430"/>
          </a:xfrm>
          <a:prstGeom prst="rect">
            <a:avLst/>
          </a:prstGeom>
          <a:noFill/>
        </p:spPr>
        <p:txBody>
          <a:bodyPr wrap="square">
            <a:spAutoFit/>
          </a:bodyPr>
          <a:lstStyle/>
          <a:p>
            <a:pPr marL="342900" indent="-342900">
              <a:buClr>
                <a:srgbClr val="11AD9A"/>
              </a:buClr>
              <a:buFont typeface="+mj-lt"/>
              <a:buAutoNum type="arabicPeriod"/>
            </a:pPr>
            <a:r>
              <a:rPr lang="en-US" sz="2800" dirty="0"/>
              <a:t>Complete the sentence: The GAA ‘swept the country like …’</a:t>
            </a:r>
          </a:p>
          <a:p>
            <a:pPr marL="342900" indent="-342900">
              <a:buClr>
                <a:srgbClr val="11AD9A"/>
              </a:buClr>
              <a:buFont typeface="+mj-lt"/>
              <a:buAutoNum type="arabicPeriod"/>
            </a:pPr>
            <a:r>
              <a:rPr lang="en-US" sz="2800" dirty="0"/>
              <a:t>Which province was the slowest in setting up GAA clubs? Why?</a:t>
            </a:r>
          </a:p>
          <a:p>
            <a:pPr marL="342900" indent="-342900">
              <a:buClr>
                <a:srgbClr val="11AD9A"/>
              </a:buClr>
              <a:buFont typeface="+mj-lt"/>
              <a:buAutoNum type="arabicPeriod"/>
            </a:pPr>
            <a:r>
              <a:rPr lang="en-US" sz="2800" dirty="0"/>
              <a:t>What problems arose for the GAA because of (</a:t>
            </a:r>
            <a:r>
              <a:rPr lang="en-US" sz="2800" dirty="0" err="1"/>
              <a:t>i</a:t>
            </a:r>
            <a:r>
              <a:rPr lang="en-US" sz="2800" dirty="0"/>
              <a:t>) Michael Cusack</a:t>
            </a:r>
          </a:p>
          <a:p>
            <a:pPr>
              <a:buClr>
                <a:srgbClr val="11AD9A"/>
              </a:buClr>
              <a:tabLst>
                <a:tab pos="358775" algn="l"/>
              </a:tabLst>
            </a:pPr>
            <a:r>
              <a:rPr lang="en-US" sz="2800" dirty="0"/>
              <a:t>	(ii) the American Invasion (iii) the IRB?</a:t>
            </a:r>
          </a:p>
          <a:p>
            <a:pPr marL="342000" indent="-342000">
              <a:buClr>
                <a:srgbClr val="11AD9A"/>
              </a:buClr>
              <a:buFont typeface="+mj-lt"/>
              <a:buAutoNum type="arabicPeriod" startAt="4"/>
            </a:pPr>
            <a:r>
              <a:rPr lang="en-US" sz="2800" dirty="0"/>
              <a:t>In the development of </a:t>
            </a:r>
            <a:r>
              <a:rPr lang="en-US" sz="2800" dirty="0" err="1"/>
              <a:t>Croke</a:t>
            </a:r>
            <a:r>
              <a:rPr lang="en-US" sz="2800" dirty="0"/>
              <a:t> Park, place these in chronological order: Hogan Stand; modern development; new Hogan Stand; Cusack Stand; sloped terrace; Special Olympics; Muhammad Ali </a:t>
            </a:r>
            <a:r>
              <a:rPr lang="en-US" sz="2800" dirty="0" err="1"/>
              <a:t>vs</a:t>
            </a:r>
            <a:r>
              <a:rPr lang="en-US" sz="2800" dirty="0"/>
              <a:t> Al ‘Blue’ Lewis.</a:t>
            </a:r>
          </a:p>
        </p:txBody>
      </p:sp>
    </p:spTree>
    <p:extLst>
      <p:ext uri="{BB962C8B-B14F-4D97-AF65-F5344CB8AC3E}">
        <p14:creationId xmlns:p14="http://schemas.microsoft.com/office/powerpoint/2010/main" val="3738343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69608" y="802935"/>
            <a:ext cx="7155392" cy="5764552"/>
          </a:xfrm>
          <a:prstGeom prst="rect">
            <a:avLst/>
          </a:prstGeom>
        </p:spPr>
      </p:pic>
    </p:spTree>
    <p:extLst>
      <p:ext uri="{BB962C8B-B14F-4D97-AF65-F5344CB8AC3E}">
        <p14:creationId xmlns:p14="http://schemas.microsoft.com/office/powerpoint/2010/main" val="35394240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2341" y="818348"/>
            <a:ext cx="8067319" cy="58291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248088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89C5B50-D41E-4EBB-A16F-9B11A2D524BB}"/>
              </a:ext>
            </a:extLst>
          </p:cNvPr>
          <p:cNvSpPr txBox="1"/>
          <p:nvPr/>
        </p:nvSpPr>
        <p:spPr>
          <a:xfrm>
            <a:off x="533400" y="853941"/>
            <a:ext cx="11658600" cy="707886"/>
          </a:xfrm>
          <a:prstGeom prst="rect">
            <a:avLst/>
          </a:prstGeom>
          <a:noFill/>
        </p:spPr>
        <p:txBody>
          <a:bodyPr wrap="square">
            <a:spAutoFit/>
          </a:bodyPr>
          <a:lstStyle/>
          <a:p>
            <a:r>
              <a:rPr lang="en-US" sz="4000" b="1" dirty="0">
                <a:solidFill>
                  <a:srgbClr val="FFC000"/>
                </a:solidFill>
              </a:rPr>
              <a:t>The GAA and the 1916 Rising</a:t>
            </a:r>
          </a:p>
        </p:txBody>
      </p:sp>
      <p:sp>
        <p:nvSpPr>
          <p:cNvPr id="8" name="TextBox 7">
            <a:extLst>
              <a:ext uri="{FF2B5EF4-FFF2-40B4-BE49-F238E27FC236}">
                <a16:creationId xmlns:a16="http://schemas.microsoft.com/office/drawing/2014/main" id="{1E39FC48-E31E-404D-A8F6-0D083714F7B6}"/>
              </a:ext>
            </a:extLst>
          </p:cNvPr>
          <p:cNvSpPr txBox="1"/>
          <p:nvPr/>
        </p:nvSpPr>
        <p:spPr>
          <a:xfrm>
            <a:off x="556572" y="1651907"/>
            <a:ext cx="2505808" cy="523220"/>
          </a:xfrm>
          <a:prstGeom prst="rect">
            <a:avLst/>
          </a:prstGeom>
          <a:noFill/>
        </p:spPr>
        <p:txBody>
          <a:bodyPr wrap="square" rtlCol="0">
            <a:spAutoFit/>
          </a:bodyPr>
          <a:lstStyle/>
          <a:p>
            <a:r>
              <a:rPr lang="en-IE" sz="2800" b="1" dirty="0">
                <a:solidFill>
                  <a:srgbClr val="FFC000"/>
                </a:solidFill>
              </a:rPr>
              <a:t>Background</a:t>
            </a:r>
          </a:p>
        </p:txBody>
      </p:sp>
      <p:sp>
        <p:nvSpPr>
          <p:cNvPr id="9" name="TextBox 8">
            <a:extLst>
              <a:ext uri="{FF2B5EF4-FFF2-40B4-BE49-F238E27FC236}">
                <a16:creationId xmlns:a16="http://schemas.microsoft.com/office/drawing/2014/main" id="{DA4C8D7F-C700-574C-8D9F-C762851B455B}"/>
              </a:ext>
            </a:extLst>
          </p:cNvPr>
          <p:cNvSpPr txBox="1"/>
          <p:nvPr/>
        </p:nvSpPr>
        <p:spPr>
          <a:xfrm>
            <a:off x="618771" y="2434069"/>
            <a:ext cx="7052029" cy="3477875"/>
          </a:xfrm>
          <a:prstGeom prst="rect">
            <a:avLst/>
          </a:prstGeom>
          <a:noFill/>
        </p:spPr>
        <p:txBody>
          <a:bodyPr wrap="square" rtlCol="0">
            <a:spAutoFit/>
          </a:bodyPr>
          <a:lstStyle/>
          <a:p>
            <a:pPr marL="285750" indent="-285750">
              <a:buFont typeface="Arial" panose="020B0604020202020204" pitchFamily="34" charset="0"/>
              <a:buChar char="•"/>
            </a:pPr>
            <a:r>
              <a:rPr lang="en-IE" sz="2200" dirty="0"/>
              <a:t>GAA part of </a:t>
            </a:r>
            <a:r>
              <a:rPr lang="en-IE" sz="2200" b="1" dirty="0"/>
              <a:t>separatist tradition</a:t>
            </a:r>
          </a:p>
          <a:p>
            <a:pPr marL="285750" indent="-285750">
              <a:buFont typeface="Arial" panose="020B0604020202020204" pitchFamily="34" charset="0"/>
              <a:buChar char="•"/>
            </a:pPr>
            <a:r>
              <a:rPr lang="en-IE" sz="2200" dirty="0"/>
              <a:t>Some favoured a fully independent country</a:t>
            </a:r>
          </a:p>
          <a:p>
            <a:pPr marL="285750" indent="-285750">
              <a:buFont typeface="Arial" panose="020B0604020202020204" pitchFamily="34" charset="0"/>
              <a:buChar char="•"/>
            </a:pPr>
            <a:r>
              <a:rPr lang="en-IE" sz="2200" dirty="0"/>
              <a:t>Some GAA members became involved in </a:t>
            </a:r>
            <a:r>
              <a:rPr lang="en-IE" sz="2200" b="1" dirty="0"/>
              <a:t>political activity</a:t>
            </a:r>
          </a:p>
          <a:p>
            <a:pPr marL="285750" indent="-285750">
              <a:buFont typeface="Arial" panose="020B0604020202020204" pitchFamily="34" charset="0"/>
              <a:buChar char="•"/>
            </a:pPr>
            <a:r>
              <a:rPr lang="en-IE" sz="2200" b="1" dirty="0"/>
              <a:t>IRB/Fenians </a:t>
            </a:r>
            <a:r>
              <a:rPr lang="en-IE" sz="2200" dirty="0"/>
              <a:t>looked on GAA as a cover for training young men for a rising</a:t>
            </a:r>
          </a:p>
          <a:p>
            <a:pPr marL="285750" indent="-285750">
              <a:buFont typeface="Arial" panose="020B0604020202020204" pitchFamily="34" charset="0"/>
              <a:buChar char="•"/>
            </a:pPr>
            <a:r>
              <a:rPr lang="en-IE" sz="2200" b="1" dirty="0"/>
              <a:t>RIC</a:t>
            </a:r>
            <a:r>
              <a:rPr lang="en-IE" sz="2200" dirty="0"/>
              <a:t> reported on activities</a:t>
            </a:r>
          </a:p>
          <a:p>
            <a:pPr marL="285750" indent="-285750">
              <a:buFont typeface="Arial" panose="020B0604020202020204" pitchFamily="34" charset="0"/>
              <a:buChar char="•"/>
            </a:pPr>
            <a:r>
              <a:rPr lang="en-IE" sz="2200" dirty="0"/>
              <a:t>GAA </a:t>
            </a:r>
            <a:r>
              <a:rPr lang="en-IE" sz="2200" b="1" dirty="0"/>
              <a:t>banned members of RIC </a:t>
            </a:r>
            <a:r>
              <a:rPr lang="en-IE" sz="2200" dirty="0"/>
              <a:t>playing GAA (1897)</a:t>
            </a:r>
          </a:p>
          <a:p>
            <a:pPr marL="285750" indent="-285750">
              <a:buFont typeface="Arial" panose="020B0604020202020204" pitchFamily="34" charset="0"/>
              <a:buChar char="•"/>
            </a:pPr>
            <a:r>
              <a:rPr lang="en-IE" sz="2200" dirty="0"/>
              <a:t>GAA </a:t>
            </a:r>
            <a:r>
              <a:rPr lang="en-IE" sz="2200" b="1" dirty="0"/>
              <a:t>banned </a:t>
            </a:r>
            <a:r>
              <a:rPr lang="en-IE" sz="2200" dirty="0"/>
              <a:t>members playing or watching ‘foreign games’ (1905)</a:t>
            </a:r>
          </a:p>
          <a:p>
            <a:pPr marL="285750" indent="-285750">
              <a:buFont typeface="Arial" panose="020B0604020202020204" pitchFamily="34" charset="0"/>
              <a:buChar char="•"/>
            </a:pPr>
            <a:r>
              <a:rPr lang="en-IE" sz="2200" dirty="0"/>
              <a:t>GAA members involved in famous funerals</a:t>
            </a:r>
          </a:p>
        </p:txBody>
      </p:sp>
      <p:pic>
        <p:nvPicPr>
          <p:cNvPr id="10" name="Picture 9">
            <a:extLst>
              <a:ext uri="{FF2B5EF4-FFF2-40B4-BE49-F238E27FC236}">
                <a16:creationId xmlns:a16="http://schemas.microsoft.com/office/drawing/2014/main" id="{D4ED4DB0-008F-4C2B-9C76-DA597FF7425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737992" y="1948724"/>
            <a:ext cx="1850497" cy="3766127"/>
          </a:xfrm>
          <a:prstGeom prst="rect">
            <a:avLst/>
          </a:prstGeom>
        </p:spPr>
      </p:pic>
    </p:spTree>
    <p:extLst>
      <p:ext uri="{BB962C8B-B14F-4D97-AF65-F5344CB8AC3E}">
        <p14:creationId xmlns:p14="http://schemas.microsoft.com/office/powerpoint/2010/main" val="2219727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06520" y="798163"/>
            <a:ext cx="8778961" cy="678212"/>
          </a:xfrm>
          <a:prstGeom prst="rect">
            <a:avLst/>
          </a:prstGeom>
        </p:spPr>
      </p:pic>
      <p:pic>
        <p:nvPicPr>
          <p:cNvPr id="7" name="Picture 6">
            <a:extLst>
              <a:ext uri="{FF2B5EF4-FFF2-40B4-BE49-F238E27FC236}">
                <a16:creationId xmlns:a16="http://schemas.microsoft.com/office/drawing/2014/main" id="{42C691B1-1810-9A15-5CCD-E623A5B7DB03}"/>
              </a:ext>
            </a:extLst>
          </p:cNvPr>
          <p:cNvPicPr>
            <a:picLocks noChangeAspect="1"/>
          </p:cNvPicPr>
          <p:nvPr/>
        </p:nvPicPr>
        <p:blipFill>
          <a:blip r:embed="rId3"/>
          <a:stretch>
            <a:fillRect/>
          </a:stretch>
        </p:blipFill>
        <p:spPr>
          <a:xfrm>
            <a:off x="6627318" y="2457004"/>
            <a:ext cx="3858163" cy="2972215"/>
          </a:xfrm>
          <a:prstGeom prst="rect">
            <a:avLst/>
          </a:prstGeom>
        </p:spPr>
      </p:pic>
      <p:pic>
        <p:nvPicPr>
          <p:cNvPr id="9" name="Picture 8">
            <a:extLst>
              <a:ext uri="{FF2B5EF4-FFF2-40B4-BE49-F238E27FC236}">
                <a16:creationId xmlns:a16="http://schemas.microsoft.com/office/drawing/2014/main" id="{BD3DBEFD-E791-39D7-4B1A-A9BD0FFE9B11}"/>
              </a:ext>
            </a:extLst>
          </p:cNvPr>
          <p:cNvPicPr>
            <a:picLocks noChangeAspect="1"/>
          </p:cNvPicPr>
          <p:nvPr/>
        </p:nvPicPr>
        <p:blipFill>
          <a:blip r:embed="rId4"/>
          <a:stretch>
            <a:fillRect/>
          </a:stretch>
        </p:blipFill>
        <p:spPr>
          <a:xfrm>
            <a:off x="2353908" y="1666318"/>
            <a:ext cx="4067743" cy="4553585"/>
          </a:xfrm>
          <a:prstGeom prst="rect">
            <a:avLst/>
          </a:prstGeom>
        </p:spPr>
      </p:pic>
    </p:spTree>
    <p:extLst>
      <p:ext uri="{BB962C8B-B14F-4D97-AF65-F5344CB8AC3E}">
        <p14:creationId xmlns:p14="http://schemas.microsoft.com/office/powerpoint/2010/main" val="1546191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9C5B50-D41E-4EBB-A16F-9B11A2D524BB}"/>
              </a:ext>
            </a:extLst>
          </p:cNvPr>
          <p:cNvSpPr txBox="1"/>
          <p:nvPr/>
        </p:nvSpPr>
        <p:spPr>
          <a:xfrm>
            <a:off x="533400" y="1039296"/>
            <a:ext cx="7734300" cy="707886"/>
          </a:xfrm>
          <a:prstGeom prst="rect">
            <a:avLst/>
          </a:prstGeom>
          <a:noFill/>
        </p:spPr>
        <p:txBody>
          <a:bodyPr wrap="square">
            <a:spAutoFit/>
          </a:bodyPr>
          <a:lstStyle/>
          <a:p>
            <a:r>
              <a:rPr lang="en-IE" sz="4000" b="1" dirty="0">
                <a:solidFill>
                  <a:srgbClr val="FFC000"/>
                </a:solidFill>
              </a:rPr>
              <a:t>What Will I Learn?</a:t>
            </a:r>
            <a:endParaRPr lang="en-IE" sz="4000" dirty="0">
              <a:solidFill>
                <a:srgbClr val="FFC000"/>
              </a:solidFill>
            </a:endParaRPr>
          </a:p>
        </p:txBody>
      </p:sp>
      <p:sp>
        <p:nvSpPr>
          <p:cNvPr id="7" name="TextBox 6">
            <a:extLst>
              <a:ext uri="{FF2B5EF4-FFF2-40B4-BE49-F238E27FC236}">
                <a16:creationId xmlns:a16="http://schemas.microsoft.com/office/drawing/2014/main" id="{C349C943-67B9-4CA0-A338-190C3B4C1056}"/>
              </a:ext>
            </a:extLst>
          </p:cNvPr>
          <p:cNvSpPr txBox="1"/>
          <p:nvPr/>
        </p:nvSpPr>
        <p:spPr>
          <a:xfrm>
            <a:off x="607538" y="2298221"/>
            <a:ext cx="6756766" cy="1384995"/>
          </a:xfrm>
          <a:prstGeom prst="rect">
            <a:avLst/>
          </a:prstGeom>
          <a:noFill/>
        </p:spPr>
        <p:txBody>
          <a:bodyPr wrap="square" rtlCol="0">
            <a:spAutoFit/>
          </a:bodyPr>
          <a:lstStyle/>
          <a:p>
            <a:pPr marL="285750" indent="-285750">
              <a:buFont typeface="Arial" panose="020B0604020202020204" pitchFamily="34" charset="0"/>
              <a:buChar char="•"/>
            </a:pPr>
            <a:r>
              <a:rPr lang="en-IE" sz="2800" dirty="0"/>
              <a:t>Examine the </a:t>
            </a:r>
            <a:r>
              <a:rPr lang="en-IE" sz="2800" b="1" dirty="0"/>
              <a:t>impact of the GAA </a:t>
            </a:r>
            <a:r>
              <a:rPr lang="en-IE" sz="2800" dirty="0"/>
              <a:t>on Irish life</a:t>
            </a:r>
          </a:p>
          <a:p>
            <a:pPr marL="285750" indent="-285750">
              <a:buFont typeface="Arial" panose="020B0604020202020204" pitchFamily="34" charset="0"/>
              <a:buChar char="•"/>
            </a:pPr>
            <a:endParaRPr lang="en-IE" sz="2800" dirty="0"/>
          </a:p>
          <a:p>
            <a:pPr marL="285750" indent="-285750">
              <a:buFont typeface="Arial" panose="020B0604020202020204" pitchFamily="34" charset="0"/>
              <a:buChar char="•"/>
            </a:pPr>
            <a:r>
              <a:rPr lang="en-IE" sz="2800" dirty="0"/>
              <a:t>Explore the Nature of History</a:t>
            </a:r>
            <a:endParaRPr lang="en-US" sz="2800" dirty="0"/>
          </a:p>
        </p:txBody>
      </p:sp>
      <p:pic>
        <p:nvPicPr>
          <p:cNvPr id="8" name="Picture 7">
            <a:extLst>
              <a:ext uri="{FF2B5EF4-FFF2-40B4-BE49-F238E27FC236}">
                <a16:creationId xmlns:a16="http://schemas.microsoft.com/office/drawing/2014/main" id="{D76DDEBC-8D32-456D-A763-A66CF9716DF6}"/>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654621" y="2055254"/>
            <a:ext cx="1735914" cy="3532928"/>
          </a:xfrm>
          <a:prstGeom prst="rect">
            <a:avLst/>
          </a:prstGeom>
        </p:spPr>
      </p:pic>
    </p:spTree>
    <p:extLst>
      <p:ext uri="{BB962C8B-B14F-4D97-AF65-F5344CB8AC3E}">
        <p14:creationId xmlns:p14="http://schemas.microsoft.com/office/powerpoint/2010/main" val="1710530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9C5B50-D41E-4EBB-A16F-9B11A2D524BB}"/>
              </a:ext>
            </a:extLst>
          </p:cNvPr>
          <p:cNvSpPr txBox="1"/>
          <p:nvPr/>
        </p:nvSpPr>
        <p:spPr>
          <a:xfrm>
            <a:off x="533400" y="686871"/>
            <a:ext cx="11658600" cy="707886"/>
          </a:xfrm>
          <a:prstGeom prst="rect">
            <a:avLst/>
          </a:prstGeom>
          <a:noFill/>
        </p:spPr>
        <p:txBody>
          <a:bodyPr wrap="square">
            <a:spAutoFit/>
          </a:bodyPr>
          <a:lstStyle/>
          <a:p>
            <a:r>
              <a:rPr lang="en-US" sz="4000" b="1" dirty="0">
                <a:solidFill>
                  <a:srgbClr val="FFC000"/>
                </a:solidFill>
              </a:rPr>
              <a:t>The War of Independence and Bloody Sunday</a:t>
            </a:r>
          </a:p>
        </p:txBody>
      </p:sp>
      <p:sp>
        <p:nvSpPr>
          <p:cNvPr id="6" name="TextBox 5">
            <a:extLst>
              <a:ext uri="{FF2B5EF4-FFF2-40B4-BE49-F238E27FC236}">
                <a16:creationId xmlns:a16="http://schemas.microsoft.com/office/drawing/2014/main" id="{7AB8198C-93C2-8E4C-8321-5419D71111D3}"/>
              </a:ext>
            </a:extLst>
          </p:cNvPr>
          <p:cNvSpPr txBox="1"/>
          <p:nvPr/>
        </p:nvSpPr>
        <p:spPr>
          <a:xfrm>
            <a:off x="533400" y="1547227"/>
            <a:ext cx="3555007" cy="523220"/>
          </a:xfrm>
          <a:prstGeom prst="rect">
            <a:avLst/>
          </a:prstGeom>
          <a:noFill/>
        </p:spPr>
        <p:txBody>
          <a:bodyPr wrap="square" rtlCol="0">
            <a:spAutoFit/>
          </a:bodyPr>
          <a:lstStyle/>
          <a:p>
            <a:r>
              <a:rPr lang="en-IE" sz="2800" b="1" dirty="0">
                <a:solidFill>
                  <a:srgbClr val="FFC000"/>
                </a:solidFill>
              </a:rPr>
              <a:t>Bloody Sunday</a:t>
            </a:r>
          </a:p>
        </p:txBody>
      </p:sp>
      <p:sp>
        <p:nvSpPr>
          <p:cNvPr id="7" name="TextBox 6">
            <a:extLst>
              <a:ext uri="{FF2B5EF4-FFF2-40B4-BE49-F238E27FC236}">
                <a16:creationId xmlns:a16="http://schemas.microsoft.com/office/drawing/2014/main" id="{DBBCA106-B715-40ED-A655-5C705CED5C9A}"/>
              </a:ext>
            </a:extLst>
          </p:cNvPr>
          <p:cNvSpPr txBox="1"/>
          <p:nvPr/>
        </p:nvSpPr>
        <p:spPr>
          <a:xfrm>
            <a:off x="617500" y="2417513"/>
            <a:ext cx="4775767" cy="2246769"/>
          </a:xfrm>
          <a:prstGeom prst="rect">
            <a:avLst/>
          </a:prstGeom>
          <a:noFill/>
        </p:spPr>
        <p:txBody>
          <a:bodyPr wrap="square" rtlCol="0">
            <a:spAutoFit/>
          </a:bodyPr>
          <a:lstStyle/>
          <a:p>
            <a:pPr marL="285750" indent="-285750">
              <a:buFont typeface="Arial" panose="020B0604020202020204" pitchFamily="34" charset="0"/>
              <a:buChar char="•"/>
            </a:pPr>
            <a:r>
              <a:rPr lang="en-IE" sz="2800" dirty="0"/>
              <a:t>Collins’ Squad killed 14 British agents</a:t>
            </a:r>
          </a:p>
          <a:p>
            <a:pPr>
              <a:buClr>
                <a:srgbClr val="FF0000"/>
              </a:buClr>
            </a:pPr>
            <a:endParaRPr lang="en-IE" sz="2800" dirty="0"/>
          </a:p>
          <a:p>
            <a:pPr marL="285750" indent="-285750">
              <a:buFont typeface="Arial" panose="020B0604020202020204" pitchFamily="34" charset="0"/>
              <a:buChar char="•"/>
            </a:pPr>
            <a:r>
              <a:rPr lang="en-IE" sz="2800" dirty="0"/>
              <a:t>Black and Tans killed 14 people in crowd in Croke Park</a:t>
            </a:r>
            <a:endParaRPr lang="en-US" sz="2800" dirty="0"/>
          </a:p>
        </p:txBody>
      </p:sp>
      <p:pic>
        <p:nvPicPr>
          <p:cNvPr id="8" name="Picture 7">
            <a:extLst>
              <a:ext uri="{FF2B5EF4-FFF2-40B4-BE49-F238E27FC236}">
                <a16:creationId xmlns:a16="http://schemas.microsoft.com/office/drawing/2014/main" id="{9766400E-4CE4-4DA4-97D3-F61D427443A5}"/>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079433" y="1808837"/>
            <a:ext cx="1777719" cy="3618010"/>
          </a:xfrm>
          <a:prstGeom prst="rect">
            <a:avLst/>
          </a:prstGeom>
        </p:spPr>
      </p:pic>
    </p:spTree>
    <p:extLst>
      <p:ext uri="{BB962C8B-B14F-4D97-AF65-F5344CB8AC3E}">
        <p14:creationId xmlns:p14="http://schemas.microsoft.com/office/powerpoint/2010/main" val="1674857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89C5B50-D41E-4EBB-A16F-9B11A2D524BB}"/>
              </a:ext>
            </a:extLst>
          </p:cNvPr>
          <p:cNvSpPr txBox="1"/>
          <p:nvPr/>
        </p:nvSpPr>
        <p:spPr>
          <a:xfrm>
            <a:off x="533400" y="686871"/>
            <a:ext cx="11658600" cy="707886"/>
          </a:xfrm>
          <a:prstGeom prst="rect">
            <a:avLst/>
          </a:prstGeom>
          <a:noFill/>
        </p:spPr>
        <p:txBody>
          <a:bodyPr wrap="square">
            <a:spAutoFit/>
          </a:bodyPr>
          <a:lstStyle/>
          <a:p>
            <a:r>
              <a:rPr lang="en-US" sz="4000" b="1" dirty="0">
                <a:solidFill>
                  <a:srgbClr val="FFC000"/>
                </a:solidFill>
              </a:rPr>
              <a:t>Spreading the GAA</a:t>
            </a:r>
          </a:p>
        </p:txBody>
      </p:sp>
      <p:grpSp>
        <p:nvGrpSpPr>
          <p:cNvPr id="2" name="Group 1"/>
          <p:cNvGrpSpPr/>
          <p:nvPr/>
        </p:nvGrpSpPr>
        <p:grpSpPr>
          <a:xfrm>
            <a:off x="637989" y="2063716"/>
            <a:ext cx="10897010" cy="2979215"/>
            <a:chOff x="968189" y="2063716"/>
            <a:chExt cx="10897010" cy="2979215"/>
          </a:xfrm>
        </p:grpSpPr>
        <p:pic>
          <p:nvPicPr>
            <p:cNvPr id="5" name="Picture 4">
              <a:extLst>
                <a:ext uri="{FF2B5EF4-FFF2-40B4-BE49-F238E27FC236}">
                  <a16:creationId xmlns:a16="http://schemas.microsoft.com/office/drawing/2014/main" id="{17F5D838-F150-4299-806D-51DEF8255D2B}"/>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a:stretch/>
          </p:blipFill>
          <p:spPr>
            <a:xfrm>
              <a:off x="968189" y="2063717"/>
              <a:ext cx="2235645" cy="2609883"/>
            </a:xfrm>
            <a:prstGeom prst="rect">
              <a:avLst/>
            </a:prstGeom>
          </p:spPr>
        </p:pic>
        <p:pic>
          <p:nvPicPr>
            <p:cNvPr id="6" name="Picture 5">
              <a:extLst>
                <a:ext uri="{FF2B5EF4-FFF2-40B4-BE49-F238E27FC236}">
                  <a16:creationId xmlns:a16="http://schemas.microsoft.com/office/drawing/2014/main" id="{3A56CF14-54BF-4BD3-8171-62261FF43B52}"/>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a:stretch/>
          </p:blipFill>
          <p:spPr>
            <a:xfrm>
              <a:off x="3774287" y="2063717"/>
              <a:ext cx="3931778" cy="2609883"/>
            </a:xfrm>
            <a:prstGeom prst="rect">
              <a:avLst/>
            </a:prstGeom>
          </p:spPr>
        </p:pic>
        <p:sp>
          <p:nvSpPr>
            <p:cNvPr id="7" name="TextBox 6">
              <a:extLst>
                <a:ext uri="{FF2B5EF4-FFF2-40B4-BE49-F238E27FC236}">
                  <a16:creationId xmlns:a16="http://schemas.microsoft.com/office/drawing/2014/main" id="{4CB7984A-9366-5B4A-9B21-4613EE17C805}"/>
                </a:ext>
              </a:extLst>
            </p:cNvPr>
            <p:cNvSpPr txBox="1"/>
            <p:nvPr/>
          </p:nvSpPr>
          <p:spPr>
            <a:xfrm>
              <a:off x="1577582" y="4673599"/>
              <a:ext cx="1016859" cy="369332"/>
            </a:xfrm>
            <a:prstGeom prst="rect">
              <a:avLst/>
            </a:prstGeom>
            <a:noFill/>
          </p:spPr>
          <p:txBody>
            <a:bodyPr wrap="square" rtlCol="0">
              <a:spAutoFit/>
            </a:bodyPr>
            <a:lstStyle/>
            <a:p>
              <a:r>
                <a:rPr lang="en-IE" dirty="0"/>
                <a:t>Handball</a:t>
              </a:r>
            </a:p>
          </p:txBody>
        </p:sp>
        <p:sp>
          <p:nvSpPr>
            <p:cNvPr id="9" name="TextBox 8">
              <a:extLst>
                <a:ext uri="{FF2B5EF4-FFF2-40B4-BE49-F238E27FC236}">
                  <a16:creationId xmlns:a16="http://schemas.microsoft.com/office/drawing/2014/main" id="{D2605DFE-929D-0947-B2A4-00020978A65B}"/>
                </a:ext>
              </a:extLst>
            </p:cNvPr>
            <p:cNvSpPr txBox="1"/>
            <p:nvPr/>
          </p:nvSpPr>
          <p:spPr>
            <a:xfrm>
              <a:off x="5206302" y="4673599"/>
              <a:ext cx="1067748" cy="369332"/>
            </a:xfrm>
            <a:prstGeom prst="rect">
              <a:avLst/>
            </a:prstGeom>
            <a:noFill/>
          </p:spPr>
          <p:txBody>
            <a:bodyPr wrap="square" rtlCol="0">
              <a:spAutoFit/>
            </a:bodyPr>
            <a:lstStyle/>
            <a:p>
              <a:r>
                <a:rPr lang="en-IE" dirty="0"/>
                <a:t>Rounders</a:t>
              </a:r>
            </a:p>
          </p:txBody>
        </p:sp>
        <p:sp>
          <p:nvSpPr>
            <p:cNvPr id="10" name="TextBox 9">
              <a:extLst>
                <a:ext uri="{FF2B5EF4-FFF2-40B4-BE49-F238E27FC236}">
                  <a16:creationId xmlns:a16="http://schemas.microsoft.com/office/drawing/2014/main" id="{9A192F16-282F-4843-AB51-8E4DB5E4FDCB}"/>
                </a:ext>
              </a:extLst>
            </p:cNvPr>
            <p:cNvSpPr txBox="1"/>
            <p:nvPr/>
          </p:nvSpPr>
          <p:spPr>
            <a:xfrm>
              <a:off x="9332215" y="4673599"/>
              <a:ext cx="1477287" cy="369332"/>
            </a:xfrm>
            <a:prstGeom prst="rect">
              <a:avLst/>
            </a:prstGeom>
            <a:noFill/>
          </p:spPr>
          <p:txBody>
            <a:bodyPr wrap="square" rtlCol="0">
              <a:spAutoFit/>
            </a:bodyPr>
            <a:lstStyle/>
            <a:p>
              <a:r>
                <a:rPr lang="en-IE" dirty="0"/>
                <a:t>Irish diaspora</a:t>
              </a:r>
            </a:p>
          </p:txBody>
        </p:sp>
        <p:pic>
          <p:nvPicPr>
            <p:cNvPr id="5122" name="Picture 2"/>
            <p:cNvPicPr>
              <a:picLocks noChangeAspect="1" noChangeArrowheads="1"/>
            </p:cNvPicPr>
            <p:nvPr/>
          </p:nvPicPr>
          <p:blipFill>
            <a:blip r:embed="rId4" cstate="hqprint">
              <a:extLst>
                <a:ext uri="{28A0092B-C50C-407E-A947-70E740481C1C}">
                  <a14:useLocalDpi xmlns:a14="http://schemas.microsoft.com/office/drawing/2010/main" val="0"/>
                </a:ext>
              </a:extLst>
            </a:blip>
            <a:stretch>
              <a:fillRect/>
            </a:stretch>
          </p:blipFill>
          <p:spPr bwMode="auto">
            <a:xfrm>
              <a:off x="8276518" y="2063716"/>
              <a:ext cx="3588681" cy="26098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Tree>
    <p:extLst>
      <p:ext uri="{BB962C8B-B14F-4D97-AF65-F5344CB8AC3E}">
        <p14:creationId xmlns:p14="http://schemas.microsoft.com/office/powerpoint/2010/main" val="2729935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89C5B50-D41E-4EBB-A16F-9B11A2D524BB}"/>
              </a:ext>
            </a:extLst>
          </p:cNvPr>
          <p:cNvSpPr txBox="1"/>
          <p:nvPr/>
        </p:nvSpPr>
        <p:spPr>
          <a:xfrm>
            <a:off x="533400" y="686871"/>
            <a:ext cx="11658600" cy="707886"/>
          </a:xfrm>
          <a:prstGeom prst="rect">
            <a:avLst/>
          </a:prstGeom>
          <a:noFill/>
        </p:spPr>
        <p:txBody>
          <a:bodyPr wrap="square">
            <a:spAutoFit/>
          </a:bodyPr>
          <a:lstStyle/>
          <a:p>
            <a:r>
              <a:rPr lang="en-US" sz="4000" b="1" dirty="0">
                <a:solidFill>
                  <a:srgbClr val="FFC000"/>
                </a:solidFill>
              </a:rPr>
              <a:t>Spreading the GAA</a:t>
            </a:r>
          </a:p>
        </p:txBody>
      </p:sp>
      <p:sp>
        <p:nvSpPr>
          <p:cNvPr id="11" name="TextBox 10">
            <a:extLst>
              <a:ext uri="{FF2B5EF4-FFF2-40B4-BE49-F238E27FC236}">
                <a16:creationId xmlns:a16="http://schemas.microsoft.com/office/drawing/2014/main" id="{04E95ED1-584D-6841-BBC8-B2542C88FF22}"/>
              </a:ext>
            </a:extLst>
          </p:cNvPr>
          <p:cNvSpPr txBox="1"/>
          <p:nvPr/>
        </p:nvSpPr>
        <p:spPr>
          <a:xfrm>
            <a:off x="533400" y="1439304"/>
            <a:ext cx="4568561" cy="523220"/>
          </a:xfrm>
          <a:prstGeom prst="rect">
            <a:avLst/>
          </a:prstGeom>
          <a:noFill/>
        </p:spPr>
        <p:txBody>
          <a:bodyPr wrap="square" rtlCol="0">
            <a:spAutoFit/>
          </a:bodyPr>
          <a:lstStyle/>
          <a:p>
            <a:r>
              <a:rPr lang="en-IE" sz="2800" b="1" dirty="0">
                <a:solidFill>
                  <a:srgbClr val="FFC000"/>
                </a:solidFill>
              </a:rPr>
              <a:t>Ladies football and camogie</a:t>
            </a:r>
          </a:p>
        </p:txBody>
      </p:sp>
      <p:pic>
        <p:nvPicPr>
          <p:cNvPr id="6146" name="Picture 2"/>
          <p:cNvPicPr>
            <a:picLocks noChangeAspect="1" noChangeArrowheads="1"/>
          </p:cNvPicPr>
          <p:nvPr/>
        </p:nvPicPr>
        <p:blipFill>
          <a:blip r:embed="rId2" cstate="hqprint">
            <a:extLst>
              <a:ext uri="{28A0092B-C50C-407E-A947-70E740481C1C}">
                <a14:useLocalDpi xmlns:a14="http://schemas.microsoft.com/office/drawing/2010/main" val="0"/>
              </a:ext>
            </a:extLst>
          </a:blip>
          <a:stretch>
            <a:fillRect/>
          </a:stretch>
        </p:blipFill>
        <p:spPr bwMode="auto">
          <a:xfrm>
            <a:off x="933716" y="2083880"/>
            <a:ext cx="4613532" cy="30756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7" name="Picture 3"/>
          <p:cNvPicPr>
            <a:picLocks noChangeAspect="1" noChangeArrowheads="1"/>
          </p:cNvPicPr>
          <p:nvPr/>
        </p:nvPicPr>
        <p:blipFill>
          <a:blip r:embed="rId3" cstate="hqprint">
            <a:extLst>
              <a:ext uri="{28A0092B-C50C-407E-A947-70E740481C1C}">
                <a14:useLocalDpi xmlns:a14="http://schemas.microsoft.com/office/drawing/2010/main" val="0"/>
              </a:ext>
            </a:extLst>
          </a:blip>
          <a:stretch>
            <a:fillRect/>
          </a:stretch>
        </p:blipFill>
        <p:spPr bwMode="auto">
          <a:xfrm>
            <a:off x="6577089" y="2083880"/>
            <a:ext cx="4613128" cy="30756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TextBox 11">
            <a:extLst>
              <a:ext uri="{FF2B5EF4-FFF2-40B4-BE49-F238E27FC236}">
                <a16:creationId xmlns:a16="http://schemas.microsoft.com/office/drawing/2014/main" id="{4CDABA7A-9193-1043-98D9-B78A00A346ED}"/>
              </a:ext>
            </a:extLst>
          </p:cNvPr>
          <p:cNvSpPr txBox="1"/>
          <p:nvPr/>
        </p:nvSpPr>
        <p:spPr>
          <a:xfrm>
            <a:off x="849482" y="5344134"/>
            <a:ext cx="6799763" cy="1323439"/>
          </a:xfrm>
          <a:prstGeom prst="rect">
            <a:avLst/>
          </a:prstGeom>
          <a:noFill/>
        </p:spPr>
        <p:txBody>
          <a:bodyPr wrap="square" rtlCol="0">
            <a:spAutoFit/>
          </a:bodyPr>
          <a:lstStyle/>
          <a:p>
            <a:pPr marL="285750" indent="-285750">
              <a:buFont typeface="Arial" panose="020B0604020202020204" pitchFamily="34" charset="0"/>
              <a:buChar char="•"/>
            </a:pPr>
            <a:r>
              <a:rPr lang="en-IE" sz="2000" dirty="0"/>
              <a:t>Separate associations from the GAA</a:t>
            </a:r>
          </a:p>
          <a:p>
            <a:pPr marL="285750" indent="-285750">
              <a:buFont typeface="Arial" panose="020B0604020202020204" pitchFamily="34" charset="0"/>
              <a:buChar char="•"/>
            </a:pPr>
            <a:r>
              <a:rPr lang="en-IE" sz="2000" dirty="0"/>
              <a:t>But active support from GAA</a:t>
            </a:r>
          </a:p>
          <a:p>
            <a:pPr marL="285750" indent="-285750">
              <a:buFont typeface="Arial" panose="020B0604020202020204" pitchFamily="34" charset="0"/>
              <a:buChar char="•"/>
            </a:pPr>
            <a:r>
              <a:rPr lang="en-IE" sz="2000" dirty="0"/>
              <a:t>Camogie Association founded 1904</a:t>
            </a:r>
          </a:p>
          <a:p>
            <a:pPr marL="285750" indent="-285750">
              <a:buFont typeface="Arial" panose="020B0604020202020204" pitchFamily="34" charset="0"/>
              <a:buChar char="•"/>
            </a:pPr>
            <a:r>
              <a:rPr lang="en-IE" sz="2000" dirty="0"/>
              <a:t>Ladies Gaelic Football Association founded in 1974</a:t>
            </a:r>
          </a:p>
        </p:txBody>
      </p:sp>
    </p:spTree>
    <p:extLst>
      <p:ext uri="{BB962C8B-B14F-4D97-AF65-F5344CB8AC3E}">
        <p14:creationId xmlns:p14="http://schemas.microsoft.com/office/powerpoint/2010/main" val="3112731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14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p:cNvGrpSpPr/>
          <p:nvPr/>
        </p:nvGrpSpPr>
        <p:grpSpPr>
          <a:xfrm>
            <a:off x="442301" y="596571"/>
            <a:ext cx="11058991" cy="5753149"/>
            <a:chOff x="442301" y="596571"/>
            <a:chExt cx="11058991" cy="5753149"/>
          </a:xfrm>
        </p:grpSpPr>
        <p:sp>
          <p:nvSpPr>
            <p:cNvPr id="13" name="Rectangle 12">
              <a:extLst>
                <a:ext uri="{FF2B5EF4-FFF2-40B4-BE49-F238E27FC236}">
                  <a16:creationId xmlns:a16="http://schemas.microsoft.com/office/drawing/2014/main" id="{6C7F4AE7-7697-4C2E-ADC3-373A720F0A00}"/>
                </a:ext>
              </a:extLst>
            </p:cNvPr>
            <p:cNvSpPr/>
            <p:nvPr/>
          </p:nvSpPr>
          <p:spPr>
            <a:xfrm>
              <a:off x="809846" y="1054239"/>
              <a:ext cx="10691446" cy="5295481"/>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4" name="TextBox 13">
              <a:extLst>
                <a:ext uri="{FF2B5EF4-FFF2-40B4-BE49-F238E27FC236}">
                  <a16:creationId xmlns:a16="http://schemas.microsoft.com/office/drawing/2014/main" id="{834D9B6F-BC29-4765-A16F-E7CBD9C02F13}"/>
                </a:ext>
              </a:extLst>
            </p:cNvPr>
            <p:cNvSpPr txBox="1"/>
            <p:nvPr/>
          </p:nvSpPr>
          <p:spPr>
            <a:xfrm>
              <a:off x="1400187" y="1054239"/>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15" name="Picture 14"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2301" y="596571"/>
              <a:ext cx="1086781" cy="1086781"/>
            </a:xfrm>
            <a:prstGeom prst="rect">
              <a:avLst/>
            </a:prstGeom>
          </p:spPr>
        </p:pic>
      </p:grpSp>
      <p:sp>
        <p:nvSpPr>
          <p:cNvPr id="16" name="TextBox 15">
            <a:extLst>
              <a:ext uri="{FF2B5EF4-FFF2-40B4-BE49-F238E27FC236}">
                <a16:creationId xmlns:a16="http://schemas.microsoft.com/office/drawing/2014/main" id="{6D04AFB4-E4D1-487E-BA0B-11527D6D612F}"/>
              </a:ext>
            </a:extLst>
          </p:cNvPr>
          <p:cNvSpPr txBox="1"/>
          <p:nvPr/>
        </p:nvSpPr>
        <p:spPr>
          <a:xfrm>
            <a:off x="1295714" y="1683352"/>
            <a:ext cx="9762146" cy="4493538"/>
          </a:xfrm>
          <a:prstGeom prst="rect">
            <a:avLst/>
          </a:prstGeom>
          <a:noFill/>
        </p:spPr>
        <p:txBody>
          <a:bodyPr wrap="square">
            <a:spAutoFit/>
          </a:bodyPr>
          <a:lstStyle/>
          <a:p>
            <a:pPr marL="342900" indent="-342900">
              <a:buClr>
                <a:srgbClr val="11AD9A"/>
              </a:buClr>
              <a:buFont typeface="+mj-lt"/>
              <a:buAutoNum type="arabicPeriod"/>
            </a:pPr>
            <a:r>
              <a:rPr lang="en-US" sz="2600" dirty="0"/>
              <a:t>What was the separatist tradition?</a:t>
            </a:r>
          </a:p>
          <a:p>
            <a:pPr marL="342900" indent="-342900">
              <a:buClr>
                <a:srgbClr val="11AD9A"/>
              </a:buClr>
              <a:buFont typeface="+mj-lt"/>
              <a:buAutoNum type="arabicPeriod"/>
            </a:pPr>
            <a:r>
              <a:rPr lang="en-US" sz="2600" dirty="0"/>
              <a:t>Who believed that the GAA could be used as a cover to train young men?</a:t>
            </a:r>
          </a:p>
          <a:p>
            <a:pPr marL="342900" indent="-342900">
              <a:buClr>
                <a:srgbClr val="11AD9A"/>
              </a:buClr>
              <a:buFont typeface="+mj-lt"/>
              <a:buAutoNum type="arabicPeriod"/>
            </a:pPr>
            <a:r>
              <a:rPr lang="en-US" sz="2600" dirty="0"/>
              <a:t>Who reported on the activities of the GAA? Why?</a:t>
            </a:r>
          </a:p>
          <a:p>
            <a:pPr marL="342900" indent="-342900">
              <a:buClr>
                <a:srgbClr val="11AD9A"/>
              </a:buClr>
              <a:buFont typeface="+mj-lt"/>
              <a:buAutoNum type="arabicPeriod"/>
            </a:pPr>
            <a:r>
              <a:rPr lang="en-US" sz="2600" dirty="0"/>
              <a:t>Who were banned from playing GAA?</a:t>
            </a:r>
          </a:p>
          <a:p>
            <a:pPr marL="342900" indent="-342900">
              <a:buClr>
                <a:srgbClr val="11AD9A"/>
              </a:buClr>
              <a:buFont typeface="+mj-lt"/>
              <a:buAutoNum type="arabicPeriod"/>
            </a:pPr>
            <a:r>
              <a:rPr lang="en-US" sz="2600" dirty="0"/>
              <a:t>What were GAA players banned from playing?</a:t>
            </a:r>
          </a:p>
          <a:p>
            <a:pPr marL="342900" indent="-342900">
              <a:buClr>
                <a:srgbClr val="11AD9A"/>
              </a:buClr>
              <a:buFont typeface="+mj-lt"/>
              <a:buAutoNum type="arabicPeriod"/>
            </a:pPr>
            <a:r>
              <a:rPr lang="en-US" sz="2600" dirty="0"/>
              <a:t>Why were people shot at in </a:t>
            </a:r>
            <a:r>
              <a:rPr lang="en-US" sz="2600" dirty="0" err="1"/>
              <a:t>Croke</a:t>
            </a:r>
            <a:r>
              <a:rPr lang="en-US" sz="2600" dirty="0"/>
              <a:t> Park on Bloody Sunday, 1920?</a:t>
            </a:r>
          </a:p>
          <a:p>
            <a:pPr marL="342900" indent="-342900">
              <a:buClr>
                <a:srgbClr val="11AD9A"/>
              </a:buClr>
              <a:buFont typeface="+mj-lt"/>
              <a:buAutoNum type="arabicPeriod"/>
            </a:pPr>
            <a:r>
              <a:rPr lang="en-US" sz="2600" dirty="0"/>
              <a:t>What other sports does the GAA </a:t>
            </a:r>
            <a:r>
              <a:rPr lang="en-US" sz="2600" dirty="0" err="1"/>
              <a:t>organise</a:t>
            </a:r>
            <a:r>
              <a:rPr lang="en-US" sz="2600" dirty="0"/>
              <a:t> besides football and hurling?</a:t>
            </a:r>
          </a:p>
          <a:p>
            <a:pPr marL="342900" indent="-342900">
              <a:buClr>
                <a:srgbClr val="11AD9A"/>
              </a:buClr>
              <a:buFont typeface="+mj-lt"/>
              <a:buAutoNum type="arabicPeriod"/>
            </a:pPr>
            <a:r>
              <a:rPr lang="en-US" sz="2600" dirty="0"/>
              <a:t>What is the relationship between the GAA and </a:t>
            </a:r>
            <a:r>
              <a:rPr lang="en-US" sz="2600" dirty="0" err="1"/>
              <a:t>camogie</a:t>
            </a:r>
            <a:r>
              <a:rPr lang="en-US" sz="2600" dirty="0"/>
              <a:t> and ladies’ football?</a:t>
            </a:r>
          </a:p>
        </p:txBody>
      </p:sp>
    </p:spTree>
    <p:extLst>
      <p:ext uri="{BB962C8B-B14F-4D97-AF65-F5344CB8AC3E}">
        <p14:creationId xmlns:p14="http://schemas.microsoft.com/office/powerpoint/2010/main" val="277512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89C5B50-D41E-4EBB-A16F-9B11A2D524BB}"/>
              </a:ext>
            </a:extLst>
          </p:cNvPr>
          <p:cNvSpPr txBox="1"/>
          <p:nvPr/>
        </p:nvSpPr>
        <p:spPr>
          <a:xfrm>
            <a:off x="533400" y="648771"/>
            <a:ext cx="11658600" cy="707886"/>
          </a:xfrm>
          <a:prstGeom prst="rect">
            <a:avLst/>
          </a:prstGeom>
          <a:noFill/>
        </p:spPr>
        <p:txBody>
          <a:bodyPr wrap="square">
            <a:spAutoFit/>
          </a:bodyPr>
          <a:lstStyle/>
          <a:p>
            <a:r>
              <a:rPr lang="en-US" sz="4000" b="1" dirty="0">
                <a:solidFill>
                  <a:srgbClr val="FFC000"/>
                </a:solidFill>
              </a:rPr>
              <a:t>The Impact of GAA Clubs</a:t>
            </a:r>
          </a:p>
        </p:txBody>
      </p:sp>
      <p:sp>
        <p:nvSpPr>
          <p:cNvPr id="4" name="TextBox 3">
            <a:extLst>
              <a:ext uri="{FF2B5EF4-FFF2-40B4-BE49-F238E27FC236}">
                <a16:creationId xmlns:a16="http://schemas.microsoft.com/office/drawing/2014/main" id="{7CF7A51F-73E5-794D-B039-30AF447FF223}"/>
              </a:ext>
            </a:extLst>
          </p:cNvPr>
          <p:cNvSpPr txBox="1"/>
          <p:nvPr/>
        </p:nvSpPr>
        <p:spPr>
          <a:xfrm>
            <a:off x="637352" y="1576599"/>
            <a:ext cx="5344703" cy="3785652"/>
          </a:xfrm>
          <a:prstGeom prst="rect">
            <a:avLst/>
          </a:prstGeom>
          <a:noFill/>
        </p:spPr>
        <p:txBody>
          <a:bodyPr wrap="square" rtlCol="0">
            <a:spAutoFit/>
          </a:bodyPr>
          <a:lstStyle/>
          <a:p>
            <a:pPr marL="285750" indent="-285750">
              <a:buFont typeface="Arial" panose="020B0604020202020204" pitchFamily="34" charset="0"/>
              <a:buChar char="•"/>
            </a:pPr>
            <a:r>
              <a:rPr lang="en-IE" sz="2400" dirty="0"/>
              <a:t>Club and county structure</a:t>
            </a:r>
          </a:p>
          <a:p>
            <a:pPr marL="285750" indent="-285750">
              <a:buFont typeface="Arial" panose="020B0604020202020204" pitchFamily="34" charset="0"/>
              <a:buChar char="•"/>
            </a:pPr>
            <a:r>
              <a:rPr lang="en-IE" sz="2400" dirty="0"/>
              <a:t>Club based on </a:t>
            </a:r>
            <a:r>
              <a:rPr lang="en-IE" sz="2400" b="1" dirty="0"/>
              <a:t>parish</a:t>
            </a:r>
          </a:p>
          <a:p>
            <a:pPr marL="285750" indent="-285750">
              <a:buFont typeface="Arial" panose="020B0604020202020204" pitchFamily="34" charset="0"/>
              <a:buChar char="•"/>
            </a:pPr>
            <a:r>
              <a:rPr lang="en-IE" sz="2400" b="1" dirty="0"/>
              <a:t>Competition</a:t>
            </a:r>
            <a:r>
              <a:rPr lang="en-IE" sz="2400" dirty="0"/>
              <a:t> and </a:t>
            </a:r>
            <a:r>
              <a:rPr lang="en-IE" sz="2400" b="1" dirty="0"/>
              <a:t>local pride</a:t>
            </a:r>
          </a:p>
          <a:p>
            <a:pPr marL="285750" indent="-285750">
              <a:buFont typeface="Arial" panose="020B0604020202020204" pitchFamily="34" charset="0"/>
              <a:buChar char="•"/>
            </a:pPr>
            <a:r>
              <a:rPr lang="en-IE" sz="2400" b="1" dirty="0"/>
              <a:t>Teamwork</a:t>
            </a:r>
            <a:r>
              <a:rPr lang="en-IE" sz="2400" dirty="0"/>
              <a:t> and </a:t>
            </a:r>
            <a:r>
              <a:rPr lang="en-IE" sz="2400" b="1" dirty="0"/>
              <a:t>discipline</a:t>
            </a:r>
          </a:p>
          <a:p>
            <a:pPr marL="285750" indent="-285750">
              <a:buFont typeface="Arial" panose="020B0604020202020204" pitchFamily="34" charset="0"/>
              <a:buChar char="•"/>
            </a:pPr>
            <a:r>
              <a:rPr lang="en-IE" sz="2400" b="1" dirty="0"/>
              <a:t>Blur</a:t>
            </a:r>
            <a:r>
              <a:rPr lang="en-IE" sz="2400" dirty="0"/>
              <a:t> class distinctions</a:t>
            </a:r>
          </a:p>
          <a:p>
            <a:pPr marL="285750" indent="-285750">
              <a:buFont typeface="Arial" panose="020B0604020202020204" pitchFamily="34" charset="0"/>
              <a:buChar char="•"/>
            </a:pPr>
            <a:r>
              <a:rPr lang="en-IE" sz="2400" dirty="0"/>
              <a:t>Strong relationship between </a:t>
            </a:r>
            <a:r>
              <a:rPr lang="en-IE" sz="2400" b="1" dirty="0"/>
              <a:t>GAA and Catholic Church</a:t>
            </a:r>
          </a:p>
          <a:p>
            <a:pPr marL="285750" indent="-285750">
              <a:buFont typeface="Arial" panose="020B0604020202020204" pitchFamily="34" charset="0"/>
              <a:buChar char="•"/>
            </a:pPr>
            <a:r>
              <a:rPr lang="en-IE" sz="2400" dirty="0"/>
              <a:t>Clubs a focus of </a:t>
            </a:r>
            <a:r>
              <a:rPr lang="en-IE" sz="2400" b="1" dirty="0"/>
              <a:t>social activity</a:t>
            </a:r>
          </a:p>
          <a:p>
            <a:pPr marL="285750" indent="-285750">
              <a:buFont typeface="Arial" panose="020B0604020202020204" pitchFamily="34" charset="0"/>
              <a:buChar char="•"/>
            </a:pPr>
            <a:r>
              <a:rPr lang="en-IE" sz="2400" b="1" dirty="0"/>
              <a:t>Voluntary</a:t>
            </a:r>
            <a:r>
              <a:rPr lang="en-IE" sz="2400" dirty="0"/>
              <a:t> and </a:t>
            </a:r>
            <a:r>
              <a:rPr lang="en-IE" sz="2400" b="1" dirty="0"/>
              <a:t>amateur commitment</a:t>
            </a:r>
          </a:p>
          <a:p>
            <a:pPr marL="285750" indent="-285750">
              <a:buFont typeface="Arial" panose="020B0604020202020204" pitchFamily="34" charset="0"/>
              <a:buChar char="•"/>
            </a:pPr>
            <a:r>
              <a:rPr lang="en-IE" sz="2400" dirty="0"/>
              <a:t>Promoted </a:t>
            </a:r>
            <a:r>
              <a:rPr lang="en-IE" sz="2400" b="1" dirty="0"/>
              <a:t>democratic tradition</a:t>
            </a:r>
          </a:p>
        </p:txBody>
      </p:sp>
      <p:sp>
        <p:nvSpPr>
          <p:cNvPr id="5" name="TextBox 4">
            <a:extLst>
              <a:ext uri="{FF2B5EF4-FFF2-40B4-BE49-F238E27FC236}">
                <a16:creationId xmlns:a16="http://schemas.microsoft.com/office/drawing/2014/main" id="{6E4C3946-0D9C-BB4D-B3CE-AFE38289A380}"/>
              </a:ext>
            </a:extLst>
          </p:cNvPr>
          <p:cNvSpPr txBox="1"/>
          <p:nvPr/>
        </p:nvSpPr>
        <p:spPr>
          <a:xfrm>
            <a:off x="6362700" y="1554180"/>
            <a:ext cx="5332576" cy="3416320"/>
          </a:xfrm>
          <a:prstGeom prst="rect">
            <a:avLst/>
          </a:prstGeom>
          <a:solidFill>
            <a:srgbClr val="D5DFB5"/>
          </a:solidFill>
        </p:spPr>
        <p:txBody>
          <a:bodyPr wrap="square" rtlCol="0">
            <a:spAutoFit/>
          </a:bodyPr>
          <a:lstStyle/>
          <a:p>
            <a:r>
              <a:rPr lang="en-IE" b="1" dirty="0"/>
              <a:t>Development of fields</a:t>
            </a:r>
          </a:p>
          <a:p>
            <a:r>
              <a:rPr lang="en-IE" dirty="0"/>
              <a:t>The great story of my life is the story of the acquisition of fields and the development of those fields for GAA purposes and for Gaelic games alone. </a:t>
            </a:r>
          </a:p>
          <a:p>
            <a:r>
              <a:rPr lang="en-IE" dirty="0"/>
              <a:t>Immediately roots were put down the club became the corner stone of life in a parish and so it has continued to this day. It is quite extraordinary to travel Ireland today and to see the church, the school and the GAA grounds occupying pride of place in the villages and small towns of Ireland and in the rural places.</a:t>
            </a:r>
          </a:p>
          <a:p>
            <a:pPr algn="r"/>
            <a:r>
              <a:rPr lang="en-IE" b="1" dirty="0"/>
              <a:t>(Pat Fanning, President of the GAA [1970–73], GAA Oral History Project, 2008)</a:t>
            </a:r>
            <a:endParaRPr lang="en-US" b="1" dirty="0"/>
          </a:p>
        </p:txBody>
      </p:sp>
      <p:grpSp>
        <p:nvGrpSpPr>
          <p:cNvPr id="2" name="Group 1"/>
          <p:cNvGrpSpPr/>
          <p:nvPr/>
        </p:nvGrpSpPr>
        <p:grpSpPr>
          <a:xfrm>
            <a:off x="6362700" y="5245799"/>
            <a:ext cx="3569389" cy="1468649"/>
            <a:chOff x="6380074" y="4727988"/>
            <a:chExt cx="3569389" cy="1468649"/>
          </a:xfrm>
        </p:grpSpPr>
        <p:sp>
          <p:nvSpPr>
            <p:cNvPr id="7" name="Rectangle 6">
              <a:extLst>
                <a:ext uri="{FF2B5EF4-FFF2-40B4-BE49-F238E27FC236}">
                  <a16:creationId xmlns:a16="http://schemas.microsoft.com/office/drawing/2014/main" id="{D505B520-9F05-4114-9A52-CE092C7EF46E}"/>
                </a:ext>
              </a:extLst>
            </p:cNvPr>
            <p:cNvSpPr/>
            <p:nvPr/>
          </p:nvSpPr>
          <p:spPr>
            <a:xfrm>
              <a:off x="6648031" y="4991815"/>
              <a:ext cx="3301432" cy="1204822"/>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9388" indent="-179388">
                <a:tabLst>
                  <a:tab pos="358775" algn="l"/>
                </a:tabLst>
              </a:pPr>
              <a:r>
                <a:rPr lang="en-US" b="1" dirty="0">
                  <a:solidFill>
                    <a:schemeClr val="tx1"/>
                  </a:solidFill>
                </a:rPr>
                <a:t>	According to this source, how important is the role of the GAA club?</a:t>
              </a:r>
            </a:p>
          </p:txBody>
        </p:sp>
        <p:pic>
          <p:nvPicPr>
            <p:cNvPr id="8" name="Picture 7" descr="Icon&#10;&#10;Description automatically generated">
              <a:extLst>
                <a:ext uri="{FF2B5EF4-FFF2-40B4-BE49-F238E27FC236}">
                  <a16:creationId xmlns:a16="http://schemas.microsoft.com/office/drawing/2014/main" id="{1B96340B-2083-4AA6-A9AD-407F581258D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380074" y="4727988"/>
              <a:ext cx="535912" cy="501750"/>
            </a:xfrm>
            <a:prstGeom prst="rect">
              <a:avLst/>
            </a:prstGeom>
          </p:spPr>
        </p:pic>
      </p:grpSp>
    </p:spTree>
    <p:extLst>
      <p:ext uri="{BB962C8B-B14F-4D97-AF65-F5344CB8AC3E}">
        <p14:creationId xmlns:p14="http://schemas.microsoft.com/office/powerpoint/2010/main" val="2546832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865841" y="667538"/>
            <a:ext cx="8006292" cy="730797"/>
          </a:xfrm>
          <a:prstGeom prst="rect">
            <a:avLst/>
          </a:prstGeom>
        </p:spPr>
      </p:pic>
      <p:pic>
        <p:nvPicPr>
          <p:cNvPr id="3" name="Picture 2"/>
          <p:cNvPicPr>
            <a:picLocks noChangeAspect="1"/>
          </p:cNvPicPr>
          <p:nvPr/>
        </p:nvPicPr>
        <p:blipFill>
          <a:blip r:embed="rId3"/>
          <a:stretch>
            <a:fillRect/>
          </a:stretch>
        </p:blipFill>
        <p:spPr>
          <a:xfrm>
            <a:off x="3163543" y="1398335"/>
            <a:ext cx="5503802" cy="5460870"/>
          </a:xfrm>
          <a:prstGeom prst="rect">
            <a:avLst/>
          </a:prstGeom>
        </p:spPr>
      </p:pic>
    </p:spTree>
    <p:extLst>
      <p:ext uri="{BB962C8B-B14F-4D97-AF65-F5344CB8AC3E}">
        <p14:creationId xmlns:p14="http://schemas.microsoft.com/office/powerpoint/2010/main" val="3078376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42301" y="664304"/>
            <a:ext cx="11058991" cy="5753149"/>
            <a:chOff x="442301" y="596571"/>
            <a:chExt cx="11058991" cy="5753149"/>
          </a:xfrm>
        </p:grpSpPr>
        <p:sp>
          <p:nvSpPr>
            <p:cNvPr id="4" name="Rectangle 3">
              <a:extLst>
                <a:ext uri="{FF2B5EF4-FFF2-40B4-BE49-F238E27FC236}">
                  <a16:creationId xmlns:a16="http://schemas.microsoft.com/office/drawing/2014/main" id="{6C7F4AE7-7697-4C2E-ADC3-373A720F0A00}"/>
                </a:ext>
              </a:extLst>
            </p:cNvPr>
            <p:cNvSpPr/>
            <p:nvPr/>
          </p:nvSpPr>
          <p:spPr>
            <a:xfrm>
              <a:off x="809846" y="1054239"/>
              <a:ext cx="10691446" cy="5295481"/>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 name="TextBox 4">
              <a:extLst>
                <a:ext uri="{FF2B5EF4-FFF2-40B4-BE49-F238E27FC236}">
                  <a16:creationId xmlns:a16="http://schemas.microsoft.com/office/drawing/2014/main" id="{834D9B6F-BC29-4765-A16F-E7CBD9C02F13}"/>
                </a:ext>
              </a:extLst>
            </p:cNvPr>
            <p:cNvSpPr txBox="1"/>
            <p:nvPr/>
          </p:nvSpPr>
          <p:spPr>
            <a:xfrm>
              <a:off x="1400187" y="1054239"/>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6" name="Picture 5"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2301" y="596571"/>
              <a:ext cx="1086781" cy="1086781"/>
            </a:xfrm>
            <a:prstGeom prst="rect">
              <a:avLst/>
            </a:prstGeom>
          </p:spPr>
        </p:pic>
      </p:grpSp>
      <p:sp>
        <p:nvSpPr>
          <p:cNvPr id="7" name="TextBox 6">
            <a:extLst>
              <a:ext uri="{FF2B5EF4-FFF2-40B4-BE49-F238E27FC236}">
                <a16:creationId xmlns:a16="http://schemas.microsoft.com/office/drawing/2014/main" id="{6D04AFB4-E4D1-487E-BA0B-11527D6D612F}"/>
              </a:ext>
            </a:extLst>
          </p:cNvPr>
          <p:cNvSpPr txBox="1"/>
          <p:nvPr/>
        </p:nvSpPr>
        <p:spPr>
          <a:xfrm>
            <a:off x="1406812" y="1751085"/>
            <a:ext cx="9375112" cy="4493538"/>
          </a:xfrm>
          <a:prstGeom prst="rect">
            <a:avLst/>
          </a:prstGeom>
          <a:noFill/>
        </p:spPr>
        <p:txBody>
          <a:bodyPr wrap="square">
            <a:spAutoFit/>
          </a:bodyPr>
          <a:lstStyle/>
          <a:p>
            <a:pPr marL="342900" indent="-342900">
              <a:buClr>
                <a:srgbClr val="11AD9A"/>
              </a:buClr>
              <a:buFont typeface="+mj-lt"/>
              <a:buAutoNum type="arabicPeriod"/>
            </a:pPr>
            <a:r>
              <a:rPr lang="en-US" sz="2600" dirty="0"/>
              <a:t>What are local GAA clubs based on? (</a:t>
            </a:r>
            <a:r>
              <a:rPr lang="en-US" sz="2600" dirty="0" err="1"/>
              <a:t>i</a:t>
            </a:r>
            <a:r>
              <a:rPr lang="en-US" sz="2600" dirty="0"/>
              <a:t>) the county (ii) the parish (iii) the town</a:t>
            </a:r>
          </a:p>
          <a:p>
            <a:pPr marL="342900" indent="-342900">
              <a:buClr>
                <a:srgbClr val="11AD9A"/>
              </a:buClr>
              <a:buFont typeface="+mj-lt"/>
              <a:buAutoNum type="arabicPeriod"/>
            </a:pPr>
            <a:r>
              <a:rPr lang="en-US" sz="2600" dirty="0"/>
              <a:t>What do players benefit from? (</a:t>
            </a:r>
            <a:r>
              <a:rPr lang="en-US" sz="2600" dirty="0" err="1"/>
              <a:t>i</a:t>
            </a:r>
            <a:r>
              <a:rPr lang="en-US" sz="2600" dirty="0"/>
              <a:t>) competition (ii) teamwork (iii) discipline (iv) being members of a certain social class</a:t>
            </a:r>
          </a:p>
          <a:p>
            <a:pPr marL="342900" indent="-342900">
              <a:buClr>
                <a:srgbClr val="11AD9A"/>
              </a:buClr>
              <a:buFont typeface="+mj-lt"/>
              <a:buAutoNum type="arabicPeriod"/>
            </a:pPr>
            <a:r>
              <a:rPr lang="en-US" sz="2600" dirty="0"/>
              <a:t>How were links between the GAA and Catholic Church strengthened?</a:t>
            </a:r>
          </a:p>
          <a:p>
            <a:pPr marL="342900" indent="-342900">
              <a:buClr>
                <a:srgbClr val="11AD9A"/>
              </a:buClr>
              <a:buFont typeface="+mj-lt"/>
              <a:buAutoNum type="arabicPeriod"/>
            </a:pPr>
            <a:r>
              <a:rPr lang="en-US" sz="2600" dirty="0"/>
              <a:t>Which of the following aspects are important in running GAA clubs? (</a:t>
            </a:r>
            <a:r>
              <a:rPr lang="en-US" sz="2600" dirty="0" err="1"/>
              <a:t>i</a:t>
            </a:r>
            <a:r>
              <a:rPr lang="en-US" sz="2600" dirty="0"/>
              <a:t>) professional (ii) voluntary (iii) amateur (iv) paid </a:t>
            </a:r>
            <a:br>
              <a:rPr lang="en-US" sz="2600" dirty="0"/>
            </a:br>
            <a:r>
              <a:rPr lang="en-US" sz="2600" dirty="0"/>
              <a:t>(v) </a:t>
            </a:r>
            <a:r>
              <a:rPr lang="en-US" sz="2600" dirty="0" err="1"/>
              <a:t>specialised</a:t>
            </a:r>
            <a:endParaRPr lang="en-US" sz="2600" dirty="0"/>
          </a:p>
          <a:p>
            <a:pPr marL="342900" indent="-342900">
              <a:buClr>
                <a:srgbClr val="11AD9A"/>
              </a:buClr>
              <a:buFont typeface="+mj-lt"/>
              <a:buAutoNum type="arabicPeriod"/>
            </a:pPr>
            <a:r>
              <a:rPr lang="en-US" sz="2600" dirty="0"/>
              <a:t>There are (</a:t>
            </a:r>
            <a:r>
              <a:rPr lang="en-US" sz="2600" dirty="0" err="1"/>
              <a:t>i</a:t>
            </a:r>
            <a:r>
              <a:rPr lang="en-US" sz="2600" dirty="0"/>
              <a:t>) 500 clubs (ii) over 1,000 clubs (iii) over 2,200 clubs (iv) 5,000 clubs in the 32 counties.</a:t>
            </a:r>
            <a:endParaRPr lang="en-IE" sz="2600" dirty="0"/>
          </a:p>
        </p:txBody>
      </p:sp>
    </p:spTree>
    <p:extLst>
      <p:ext uri="{BB962C8B-B14F-4D97-AF65-F5344CB8AC3E}">
        <p14:creationId xmlns:p14="http://schemas.microsoft.com/office/powerpoint/2010/main" val="1137377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9B76E-BAF4-44C9-989C-034E0B36D649}"/>
              </a:ext>
            </a:extLst>
          </p:cNvPr>
          <p:cNvSpPr>
            <a:spLocks noGrp="1"/>
          </p:cNvSpPr>
          <p:nvPr>
            <p:ph type="title"/>
          </p:nvPr>
        </p:nvSpPr>
        <p:spPr>
          <a:xfrm>
            <a:off x="571970" y="783883"/>
            <a:ext cx="11581930" cy="608011"/>
          </a:xfrm>
        </p:spPr>
        <p:txBody>
          <a:bodyPr anchor="ctr">
            <a:normAutofit fontScale="90000"/>
          </a:bodyPr>
          <a:lstStyle/>
          <a:p>
            <a:r>
              <a:rPr lang="en-US" sz="4000" dirty="0"/>
              <a:t>How has the GAA ‘Moved with the Times’?</a:t>
            </a:r>
          </a:p>
        </p:txBody>
      </p:sp>
      <p:sp>
        <p:nvSpPr>
          <p:cNvPr id="4" name="TextBox 3">
            <a:extLst>
              <a:ext uri="{FF2B5EF4-FFF2-40B4-BE49-F238E27FC236}">
                <a16:creationId xmlns:a16="http://schemas.microsoft.com/office/drawing/2014/main" id="{A9E2D100-4C9F-EC48-9744-AFA2E4286684}"/>
              </a:ext>
            </a:extLst>
          </p:cNvPr>
          <p:cNvSpPr txBox="1"/>
          <p:nvPr/>
        </p:nvSpPr>
        <p:spPr>
          <a:xfrm>
            <a:off x="617512" y="1546106"/>
            <a:ext cx="11115864" cy="4893647"/>
          </a:xfrm>
          <a:prstGeom prst="rect">
            <a:avLst/>
          </a:prstGeom>
          <a:noFill/>
        </p:spPr>
        <p:txBody>
          <a:bodyPr wrap="square" rtlCol="0">
            <a:spAutoFit/>
          </a:bodyPr>
          <a:lstStyle/>
          <a:p>
            <a:r>
              <a:rPr lang="en-IE" sz="2400" b="1" dirty="0"/>
              <a:t>GAA kept pace with changes in Irish society</a:t>
            </a:r>
          </a:p>
          <a:p>
            <a:pPr marL="285750" indent="-285750">
              <a:buFont typeface="Arial" panose="020B0604020202020204" pitchFamily="34" charset="0"/>
              <a:buChar char="•"/>
            </a:pPr>
            <a:r>
              <a:rPr lang="en-IE" sz="2400" dirty="0"/>
              <a:t>Lifted the Ban in </a:t>
            </a:r>
            <a:r>
              <a:rPr lang="en-IE" sz="2400" b="1" dirty="0"/>
              <a:t>Rule 27 </a:t>
            </a:r>
            <a:r>
              <a:rPr lang="en-IE" sz="2400" dirty="0"/>
              <a:t>in 1971</a:t>
            </a:r>
          </a:p>
          <a:p>
            <a:endParaRPr lang="en-IE" sz="2400" dirty="0"/>
          </a:p>
          <a:p>
            <a:r>
              <a:rPr lang="en-IE" sz="2400" b="1" dirty="0">
                <a:solidFill>
                  <a:srgbClr val="000000"/>
                </a:solidFill>
              </a:rPr>
              <a:t>The Troubles in the North</a:t>
            </a:r>
          </a:p>
          <a:p>
            <a:pPr marL="285750" indent="-285750">
              <a:buFont typeface="Arial" panose="020B0604020202020204" pitchFamily="34" charset="0"/>
              <a:buChar char="•"/>
            </a:pPr>
            <a:r>
              <a:rPr lang="en-IE" sz="2400" dirty="0"/>
              <a:t>GAA – an expression of </a:t>
            </a:r>
            <a:r>
              <a:rPr lang="en-IE" sz="2400" b="1" dirty="0"/>
              <a:t>identity for nationalists </a:t>
            </a:r>
            <a:r>
              <a:rPr lang="en-IE" sz="2400" dirty="0"/>
              <a:t>in North</a:t>
            </a:r>
          </a:p>
          <a:p>
            <a:pPr marL="285750" indent="-285750">
              <a:buFont typeface="Arial" panose="020B0604020202020204" pitchFamily="34" charset="0"/>
              <a:buChar char="•"/>
            </a:pPr>
            <a:r>
              <a:rPr lang="en-IE" sz="2400" dirty="0"/>
              <a:t>Loyalists looked on GAA as ‘a nursery school’ for republicans and nationalism</a:t>
            </a:r>
          </a:p>
          <a:p>
            <a:pPr marL="285750" indent="-285750">
              <a:buFont typeface="Arial" panose="020B0604020202020204" pitchFamily="34" charset="0"/>
              <a:buChar char="•"/>
            </a:pPr>
            <a:r>
              <a:rPr lang="en-IE" sz="2400" dirty="0"/>
              <a:t>Some GAA members murdered</a:t>
            </a:r>
          </a:p>
          <a:p>
            <a:pPr marL="285750" indent="-285750">
              <a:buFont typeface="Arial" panose="020B0604020202020204" pitchFamily="34" charset="0"/>
              <a:buChar char="•"/>
            </a:pPr>
            <a:r>
              <a:rPr lang="en-IE" sz="2400" dirty="0"/>
              <a:t>Some GAA members harassed</a:t>
            </a:r>
          </a:p>
          <a:p>
            <a:pPr marL="285750" indent="-285750">
              <a:buFont typeface="Arial" panose="020B0604020202020204" pitchFamily="34" charset="0"/>
              <a:buChar char="•"/>
            </a:pPr>
            <a:r>
              <a:rPr lang="en-IE" sz="2400" dirty="0"/>
              <a:t>Some GAA grounds taken over for security</a:t>
            </a:r>
          </a:p>
          <a:p>
            <a:pPr>
              <a:buClr>
                <a:srgbClr val="FF0000"/>
              </a:buClr>
            </a:pPr>
            <a:endParaRPr lang="en-IE" sz="2400" dirty="0"/>
          </a:p>
          <a:p>
            <a:r>
              <a:rPr lang="en-IE" sz="2400" b="1" dirty="0">
                <a:solidFill>
                  <a:srgbClr val="000000"/>
                </a:solidFill>
              </a:rPr>
              <a:t>Development of peace process</a:t>
            </a:r>
          </a:p>
          <a:p>
            <a:pPr marL="285750" indent="-285750">
              <a:buFont typeface="Arial" panose="020B0604020202020204" pitchFamily="34" charset="0"/>
              <a:buChar char="•"/>
            </a:pPr>
            <a:r>
              <a:rPr lang="en-IE" sz="2400" b="1" dirty="0"/>
              <a:t>Rule 21 </a:t>
            </a:r>
            <a:r>
              <a:rPr lang="en-IE" sz="2400" dirty="0"/>
              <a:t>lifted in 2001</a:t>
            </a:r>
          </a:p>
          <a:p>
            <a:pPr marL="285750" indent="-285750">
              <a:buFont typeface="Arial" panose="020B0604020202020204" pitchFamily="34" charset="0"/>
              <a:buChar char="•"/>
            </a:pPr>
            <a:r>
              <a:rPr lang="en-IE" sz="2400" dirty="0"/>
              <a:t>Improving relations between nationalists and unionists</a:t>
            </a:r>
          </a:p>
        </p:txBody>
      </p:sp>
    </p:spTree>
    <p:extLst>
      <p:ext uri="{BB962C8B-B14F-4D97-AF65-F5344CB8AC3E}">
        <p14:creationId xmlns:p14="http://schemas.microsoft.com/office/powerpoint/2010/main" val="136578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3CCFB-A882-4D3B-96D0-2B26B1E8CB62}"/>
              </a:ext>
            </a:extLst>
          </p:cNvPr>
          <p:cNvSpPr>
            <a:spLocks noGrp="1"/>
          </p:cNvSpPr>
          <p:nvPr>
            <p:ph type="title"/>
          </p:nvPr>
        </p:nvSpPr>
        <p:spPr>
          <a:xfrm>
            <a:off x="456187" y="817401"/>
            <a:ext cx="9329839" cy="669925"/>
          </a:xfrm>
        </p:spPr>
        <p:txBody>
          <a:bodyPr>
            <a:normAutofit/>
          </a:bodyPr>
          <a:lstStyle/>
          <a:p>
            <a:r>
              <a:rPr lang="en-IE" sz="4000" dirty="0"/>
              <a:t>Historic Rugby Match</a:t>
            </a:r>
          </a:p>
        </p:txBody>
      </p:sp>
      <p:sp>
        <p:nvSpPr>
          <p:cNvPr id="49" name="TextBox 48">
            <a:extLst>
              <a:ext uri="{FF2B5EF4-FFF2-40B4-BE49-F238E27FC236}">
                <a16:creationId xmlns:a16="http://schemas.microsoft.com/office/drawing/2014/main" id="{AF996FC3-F745-624F-B553-B535B8220148}"/>
              </a:ext>
            </a:extLst>
          </p:cNvPr>
          <p:cNvSpPr txBox="1"/>
          <p:nvPr/>
        </p:nvSpPr>
        <p:spPr>
          <a:xfrm>
            <a:off x="735426" y="1713891"/>
            <a:ext cx="3819482" cy="1754326"/>
          </a:xfrm>
          <a:prstGeom prst="rect">
            <a:avLst/>
          </a:prstGeom>
          <a:noFill/>
        </p:spPr>
        <p:txBody>
          <a:bodyPr wrap="square" rtlCol="0">
            <a:spAutoFit/>
          </a:bodyPr>
          <a:lstStyle/>
          <a:p>
            <a:pPr marL="285750" indent="-285750">
              <a:buFont typeface="Arial" panose="020B0604020202020204" pitchFamily="34" charset="0"/>
              <a:buChar char="•"/>
            </a:pPr>
            <a:r>
              <a:rPr lang="en-IE" b="1" dirty="0"/>
              <a:t>Ireland vs England rugby match </a:t>
            </a:r>
            <a:r>
              <a:rPr lang="en-IE" dirty="0"/>
              <a:t>in 2007</a:t>
            </a:r>
          </a:p>
          <a:p>
            <a:pPr marL="285750" indent="-285750">
              <a:buFont typeface="Arial" panose="020B0604020202020204" pitchFamily="34" charset="0"/>
              <a:buChar char="•"/>
            </a:pPr>
            <a:r>
              <a:rPr lang="en-IE" b="1" dirty="0"/>
              <a:t>Rule 42 </a:t>
            </a:r>
            <a:r>
              <a:rPr lang="en-IE" dirty="0"/>
              <a:t>lifted for the match</a:t>
            </a:r>
          </a:p>
          <a:p>
            <a:pPr marL="285750" indent="-285750">
              <a:buFont typeface="Arial" panose="020B0604020202020204" pitchFamily="34" charset="0"/>
              <a:buChar char="•"/>
            </a:pPr>
            <a:r>
              <a:rPr lang="en-IE" dirty="0"/>
              <a:t>Symbolic match</a:t>
            </a:r>
          </a:p>
          <a:p>
            <a:pPr marL="285750" indent="-285750">
              <a:buFont typeface="Arial" panose="020B0604020202020204" pitchFamily="34" charset="0"/>
              <a:buChar char="•"/>
            </a:pPr>
            <a:r>
              <a:rPr lang="en-IE" dirty="0"/>
              <a:t>Greater understanding between the two countries</a:t>
            </a:r>
          </a:p>
        </p:txBody>
      </p:sp>
      <p:sp>
        <p:nvSpPr>
          <p:cNvPr id="50" name="TextBox 49">
            <a:extLst>
              <a:ext uri="{FF2B5EF4-FFF2-40B4-BE49-F238E27FC236}">
                <a16:creationId xmlns:a16="http://schemas.microsoft.com/office/drawing/2014/main" id="{B4855918-4A30-3541-8086-1B63CA6BA94F}"/>
              </a:ext>
            </a:extLst>
          </p:cNvPr>
          <p:cNvSpPr txBox="1"/>
          <p:nvPr/>
        </p:nvSpPr>
        <p:spPr>
          <a:xfrm>
            <a:off x="456186" y="3779467"/>
            <a:ext cx="5639813" cy="707886"/>
          </a:xfrm>
          <a:prstGeom prst="rect">
            <a:avLst/>
          </a:prstGeom>
          <a:noFill/>
        </p:spPr>
        <p:txBody>
          <a:bodyPr wrap="square" rtlCol="0">
            <a:spAutoFit/>
          </a:bodyPr>
          <a:lstStyle/>
          <a:p>
            <a:r>
              <a:rPr lang="en-IE" sz="4000" b="1" dirty="0">
                <a:solidFill>
                  <a:srgbClr val="FFC000"/>
                </a:solidFill>
              </a:rPr>
              <a:t>Maintaining Irish culture</a:t>
            </a:r>
          </a:p>
        </p:txBody>
      </p:sp>
      <p:sp>
        <p:nvSpPr>
          <p:cNvPr id="51" name="TextBox 50">
            <a:extLst>
              <a:ext uri="{FF2B5EF4-FFF2-40B4-BE49-F238E27FC236}">
                <a16:creationId xmlns:a16="http://schemas.microsoft.com/office/drawing/2014/main" id="{A47F94C3-F2B0-CC48-8B0C-F1849840E108}"/>
              </a:ext>
            </a:extLst>
          </p:cNvPr>
          <p:cNvSpPr txBox="1"/>
          <p:nvPr/>
        </p:nvSpPr>
        <p:spPr>
          <a:xfrm>
            <a:off x="735426" y="4563271"/>
            <a:ext cx="3350191" cy="923330"/>
          </a:xfrm>
          <a:prstGeom prst="rect">
            <a:avLst/>
          </a:prstGeom>
          <a:noFill/>
        </p:spPr>
        <p:txBody>
          <a:bodyPr wrap="square" rtlCol="0">
            <a:spAutoFit/>
          </a:bodyPr>
          <a:lstStyle/>
          <a:p>
            <a:pPr marL="285750" indent="-285750">
              <a:buFont typeface="Arial" panose="020B0604020202020204" pitchFamily="34" charset="0"/>
              <a:buChar char="•"/>
            </a:pPr>
            <a:r>
              <a:rPr lang="en-IE" dirty="0"/>
              <a:t>Promoting Irish language, songs and dances</a:t>
            </a:r>
          </a:p>
          <a:p>
            <a:pPr marL="285750" indent="-285750">
              <a:buFont typeface="Arial" panose="020B0604020202020204" pitchFamily="34" charset="0"/>
              <a:buChar char="•"/>
            </a:pPr>
            <a:r>
              <a:rPr lang="en-IE" b="1" dirty="0" err="1"/>
              <a:t>Scór</a:t>
            </a:r>
            <a:r>
              <a:rPr lang="en-IE" b="1" dirty="0"/>
              <a:t> </a:t>
            </a:r>
            <a:r>
              <a:rPr lang="en-IE" dirty="0"/>
              <a:t>– a cultural competition</a:t>
            </a:r>
          </a:p>
        </p:txBody>
      </p:sp>
      <p:pic>
        <p:nvPicPr>
          <p:cNvPr id="52" name="Picture 51">
            <a:extLst>
              <a:ext uri="{FF2B5EF4-FFF2-40B4-BE49-F238E27FC236}">
                <a16:creationId xmlns:a16="http://schemas.microsoft.com/office/drawing/2014/main" id="{D8F5C57A-01AD-40E2-99DC-93C337E0BB5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36408" y="1152364"/>
            <a:ext cx="3934016" cy="2950269"/>
          </a:xfrm>
          <a:prstGeom prst="rect">
            <a:avLst/>
          </a:prstGeom>
        </p:spPr>
      </p:pic>
      <p:pic>
        <p:nvPicPr>
          <p:cNvPr id="53" name="Picture 52">
            <a:extLst>
              <a:ext uri="{FF2B5EF4-FFF2-40B4-BE49-F238E27FC236}">
                <a16:creationId xmlns:a16="http://schemas.microsoft.com/office/drawing/2014/main" id="{03C3CA33-DDB2-4B0E-902C-468533B511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336407" y="4172842"/>
            <a:ext cx="3934016" cy="2593710"/>
          </a:xfrm>
          <a:prstGeom prst="rect">
            <a:avLst/>
          </a:prstGeom>
        </p:spPr>
      </p:pic>
    </p:spTree>
    <p:extLst>
      <p:ext uri="{BB962C8B-B14F-4D97-AF65-F5344CB8AC3E}">
        <p14:creationId xmlns:p14="http://schemas.microsoft.com/office/powerpoint/2010/main" val="52700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1279E69-9FEE-4E54-B0E1-0B617DD215D5}"/>
              </a:ext>
            </a:extLst>
          </p:cNvPr>
          <p:cNvSpPr>
            <a:spLocks noGrp="1"/>
          </p:cNvSpPr>
          <p:nvPr>
            <p:ph type="title"/>
          </p:nvPr>
        </p:nvSpPr>
        <p:spPr>
          <a:xfrm>
            <a:off x="419312" y="687658"/>
            <a:ext cx="12096537" cy="944583"/>
          </a:xfrm>
        </p:spPr>
        <p:txBody>
          <a:bodyPr>
            <a:noAutofit/>
          </a:bodyPr>
          <a:lstStyle/>
          <a:p>
            <a:r>
              <a:rPr lang="en-US" sz="4000" dirty="0"/>
              <a:t> Successful Football and Hurling Counties</a:t>
            </a:r>
            <a:r>
              <a:rPr lang="en-IE" sz="4000" dirty="0"/>
              <a:t> </a:t>
            </a:r>
          </a:p>
        </p:txBody>
      </p:sp>
      <p:grpSp>
        <p:nvGrpSpPr>
          <p:cNvPr id="3" name="Group 2"/>
          <p:cNvGrpSpPr/>
          <p:nvPr/>
        </p:nvGrpSpPr>
        <p:grpSpPr>
          <a:xfrm>
            <a:off x="991673" y="2028860"/>
            <a:ext cx="9929612" cy="4500729"/>
            <a:chOff x="1818655" y="2028861"/>
            <a:chExt cx="8554691" cy="3728472"/>
          </a:xfrm>
        </p:grpSpPr>
        <p:pic>
          <p:nvPicPr>
            <p:cNvPr id="5" name="Picture 4">
              <a:extLst>
                <a:ext uri="{FF2B5EF4-FFF2-40B4-BE49-F238E27FC236}">
                  <a16:creationId xmlns:a16="http://schemas.microsoft.com/office/drawing/2014/main" id="{7FE4ECC8-69B9-42ED-874A-1ED0743027B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818655" y="2028861"/>
              <a:ext cx="8554691" cy="3548811"/>
            </a:xfrm>
            <a:prstGeom prst="rect">
              <a:avLst/>
            </a:prstGeom>
          </p:spPr>
        </p:pic>
        <p:sp>
          <p:nvSpPr>
            <p:cNvPr id="2" name="Oval 1"/>
            <p:cNvSpPr/>
            <p:nvPr/>
          </p:nvSpPr>
          <p:spPr>
            <a:xfrm>
              <a:off x="3877733" y="5444067"/>
              <a:ext cx="499534" cy="3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3112272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 y="2305050"/>
            <a:ext cx="9156706" cy="18823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5">
            <a:extLst>
              <a:ext uri="{FF2B5EF4-FFF2-40B4-BE49-F238E27FC236}">
                <a16:creationId xmlns:a16="http://schemas.microsoft.com/office/drawing/2014/main" id="{D76DDEBC-8D32-456D-A763-A66CF9716DF6}"/>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212787" y="1687785"/>
            <a:ext cx="1735914" cy="3532928"/>
          </a:xfrm>
          <a:prstGeom prst="rect">
            <a:avLst/>
          </a:prstGeom>
        </p:spPr>
      </p:pic>
      <p:sp>
        <p:nvSpPr>
          <p:cNvPr id="5" name="TextBox 4">
            <a:extLst>
              <a:ext uri="{FF2B5EF4-FFF2-40B4-BE49-F238E27FC236}">
                <a16:creationId xmlns:a16="http://schemas.microsoft.com/office/drawing/2014/main" id="{C89C5B50-D41E-4EBB-A16F-9B11A2D524BB}"/>
              </a:ext>
            </a:extLst>
          </p:cNvPr>
          <p:cNvSpPr txBox="1"/>
          <p:nvPr/>
        </p:nvSpPr>
        <p:spPr>
          <a:xfrm>
            <a:off x="533400" y="1039296"/>
            <a:ext cx="7734300" cy="707886"/>
          </a:xfrm>
          <a:prstGeom prst="rect">
            <a:avLst/>
          </a:prstGeom>
          <a:noFill/>
        </p:spPr>
        <p:txBody>
          <a:bodyPr wrap="square">
            <a:spAutoFit/>
          </a:bodyPr>
          <a:lstStyle/>
          <a:p>
            <a:r>
              <a:rPr lang="en-IE" sz="4000" b="1" dirty="0">
                <a:solidFill>
                  <a:srgbClr val="FFC000"/>
                </a:solidFill>
              </a:rPr>
              <a:t>Sources for the GAA </a:t>
            </a:r>
          </a:p>
        </p:txBody>
      </p:sp>
    </p:spTree>
    <p:extLst>
      <p:ext uri="{BB962C8B-B14F-4D97-AF65-F5344CB8AC3E}">
        <p14:creationId xmlns:p14="http://schemas.microsoft.com/office/powerpoint/2010/main" val="25409137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8234932" y="3427073"/>
            <a:ext cx="2802444" cy="2296341"/>
            <a:chOff x="8234932" y="3427073"/>
            <a:chExt cx="2802444" cy="2296341"/>
          </a:xfrm>
        </p:grpSpPr>
        <p:pic>
          <p:nvPicPr>
            <p:cNvPr id="5" name="Picture 4">
              <a:extLst>
                <a:ext uri="{FF2B5EF4-FFF2-40B4-BE49-F238E27FC236}">
                  <a16:creationId xmlns:a16="http://schemas.microsoft.com/office/drawing/2014/main" id="{CDF1E2C0-8C16-4C33-84BE-4F37733971F8}"/>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t="-1"/>
            <a:stretch/>
          </p:blipFill>
          <p:spPr>
            <a:xfrm>
              <a:off x="8234932" y="3427073"/>
              <a:ext cx="2802444" cy="1927009"/>
            </a:xfrm>
            <a:prstGeom prst="rect">
              <a:avLst/>
            </a:prstGeom>
          </p:spPr>
        </p:pic>
        <p:sp>
          <p:nvSpPr>
            <p:cNvPr id="9" name="TextBox 8">
              <a:extLst>
                <a:ext uri="{FF2B5EF4-FFF2-40B4-BE49-F238E27FC236}">
                  <a16:creationId xmlns:a16="http://schemas.microsoft.com/office/drawing/2014/main" id="{57E3416E-8F80-4272-A4BD-218E2E88A81C}"/>
                </a:ext>
              </a:extLst>
            </p:cNvPr>
            <p:cNvSpPr txBox="1"/>
            <p:nvPr/>
          </p:nvSpPr>
          <p:spPr>
            <a:xfrm>
              <a:off x="8416954" y="5354082"/>
              <a:ext cx="2322320" cy="369332"/>
            </a:xfrm>
            <a:prstGeom prst="rect">
              <a:avLst/>
            </a:prstGeom>
            <a:noFill/>
            <a:ln>
              <a:noFill/>
            </a:ln>
          </p:spPr>
          <p:txBody>
            <a:bodyPr wrap="square" rtlCol="0">
              <a:spAutoFit/>
            </a:bodyPr>
            <a:lstStyle/>
            <a:p>
              <a:pPr algn="ctr"/>
              <a:r>
                <a:rPr lang="en-IE" dirty="0"/>
                <a:t>The Sam Maguire Cup</a:t>
              </a:r>
              <a:endParaRPr lang="en-US" dirty="0"/>
            </a:p>
          </p:txBody>
        </p:sp>
      </p:grpSp>
      <p:grpSp>
        <p:nvGrpSpPr>
          <p:cNvPr id="15" name="Group 14"/>
          <p:cNvGrpSpPr/>
          <p:nvPr/>
        </p:nvGrpSpPr>
        <p:grpSpPr>
          <a:xfrm>
            <a:off x="8234931" y="1087350"/>
            <a:ext cx="2802445" cy="2129967"/>
            <a:chOff x="8234931" y="1087350"/>
            <a:chExt cx="2802445" cy="2129967"/>
          </a:xfrm>
        </p:grpSpPr>
        <p:pic>
          <p:nvPicPr>
            <p:cNvPr id="6" name="Picture 5">
              <a:extLst>
                <a:ext uri="{FF2B5EF4-FFF2-40B4-BE49-F238E27FC236}">
                  <a16:creationId xmlns:a16="http://schemas.microsoft.com/office/drawing/2014/main" id="{F3179609-C736-4414-A7F9-20466ADA020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a:stretch/>
          </p:blipFill>
          <p:spPr>
            <a:xfrm>
              <a:off x="8234931" y="1087350"/>
              <a:ext cx="2802445" cy="1759375"/>
            </a:xfrm>
            <a:prstGeom prst="rect">
              <a:avLst/>
            </a:prstGeom>
          </p:spPr>
        </p:pic>
        <p:sp>
          <p:nvSpPr>
            <p:cNvPr id="11" name="TextBox 10">
              <a:extLst>
                <a:ext uri="{FF2B5EF4-FFF2-40B4-BE49-F238E27FC236}">
                  <a16:creationId xmlns:a16="http://schemas.microsoft.com/office/drawing/2014/main" id="{1C04FBF4-25CF-46DA-92B0-CE926B39D90C}"/>
                </a:ext>
              </a:extLst>
            </p:cNvPr>
            <p:cNvSpPr txBox="1"/>
            <p:nvPr/>
          </p:nvSpPr>
          <p:spPr>
            <a:xfrm>
              <a:off x="8416954" y="2847985"/>
              <a:ext cx="2438400" cy="369332"/>
            </a:xfrm>
            <a:prstGeom prst="rect">
              <a:avLst/>
            </a:prstGeom>
            <a:noFill/>
            <a:ln>
              <a:noFill/>
            </a:ln>
          </p:spPr>
          <p:txBody>
            <a:bodyPr wrap="square" rtlCol="0">
              <a:spAutoFit/>
            </a:bodyPr>
            <a:lstStyle/>
            <a:p>
              <a:pPr algn="ctr"/>
              <a:r>
                <a:rPr lang="en-IE" dirty="0"/>
                <a:t>The Liam McCarthy Cup</a:t>
              </a:r>
              <a:endParaRPr lang="en-US" dirty="0"/>
            </a:p>
          </p:txBody>
        </p:sp>
      </p:grpSp>
      <p:grpSp>
        <p:nvGrpSpPr>
          <p:cNvPr id="10" name="Group 9"/>
          <p:cNvGrpSpPr/>
          <p:nvPr/>
        </p:nvGrpSpPr>
        <p:grpSpPr>
          <a:xfrm>
            <a:off x="896020" y="1069754"/>
            <a:ext cx="2709762" cy="2147563"/>
            <a:chOff x="896020" y="1069754"/>
            <a:chExt cx="2709762" cy="2147563"/>
          </a:xfrm>
        </p:grpSpPr>
        <p:pic>
          <p:nvPicPr>
            <p:cNvPr id="7" name="Picture 6">
              <a:extLst>
                <a:ext uri="{FF2B5EF4-FFF2-40B4-BE49-F238E27FC236}">
                  <a16:creationId xmlns:a16="http://schemas.microsoft.com/office/drawing/2014/main" id="{D7D12429-CD30-46FB-BD36-FD9746B3565A}"/>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896020" y="1069754"/>
              <a:ext cx="2709762" cy="1806508"/>
            </a:xfrm>
            <a:prstGeom prst="rect">
              <a:avLst/>
            </a:prstGeom>
          </p:spPr>
        </p:pic>
        <p:sp>
          <p:nvSpPr>
            <p:cNvPr id="8" name="TextBox 7">
              <a:extLst>
                <a:ext uri="{FF2B5EF4-FFF2-40B4-BE49-F238E27FC236}">
                  <a16:creationId xmlns:a16="http://schemas.microsoft.com/office/drawing/2014/main" id="{8B1A05B0-D6AF-4F38-8241-89718C18862F}"/>
                </a:ext>
              </a:extLst>
            </p:cNvPr>
            <p:cNvSpPr txBox="1"/>
            <p:nvPr/>
          </p:nvSpPr>
          <p:spPr>
            <a:xfrm>
              <a:off x="1260636" y="2847985"/>
              <a:ext cx="1980529" cy="369332"/>
            </a:xfrm>
            <a:prstGeom prst="rect">
              <a:avLst/>
            </a:prstGeom>
            <a:noFill/>
            <a:ln>
              <a:noFill/>
            </a:ln>
          </p:spPr>
          <p:txBody>
            <a:bodyPr wrap="square" rtlCol="0">
              <a:spAutoFit/>
            </a:bodyPr>
            <a:lstStyle/>
            <a:p>
              <a:r>
                <a:rPr lang="en-IE" dirty="0"/>
                <a:t>The Ardagh Chalice</a:t>
              </a:r>
              <a:endParaRPr lang="en-US" dirty="0"/>
            </a:p>
          </p:txBody>
        </p:sp>
      </p:grpSp>
      <p:grpSp>
        <p:nvGrpSpPr>
          <p:cNvPr id="13" name="Group 12"/>
          <p:cNvGrpSpPr/>
          <p:nvPr/>
        </p:nvGrpSpPr>
        <p:grpSpPr>
          <a:xfrm>
            <a:off x="896020" y="3549918"/>
            <a:ext cx="2709762" cy="2173496"/>
            <a:chOff x="896020" y="3549918"/>
            <a:chExt cx="2709762" cy="2173496"/>
          </a:xfrm>
        </p:grpSpPr>
        <p:pic>
          <p:nvPicPr>
            <p:cNvPr id="8195" name="Picture 3"/>
            <p:cNvPicPr>
              <a:picLocks noChangeAspect="1" noChangeArrowheads="1"/>
            </p:cNvPicPr>
            <p:nvPr/>
          </p:nvPicPr>
          <p:blipFill>
            <a:blip r:embed="rId5" cstate="hqprint">
              <a:extLst>
                <a:ext uri="{28A0092B-C50C-407E-A947-70E740481C1C}">
                  <a14:useLocalDpi xmlns:a14="http://schemas.microsoft.com/office/drawing/2010/main" val="0"/>
                </a:ext>
              </a:extLst>
            </a:blip>
            <a:stretch>
              <a:fillRect/>
            </a:stretch>
          </p:blipFill>
          <p:spPr bwMode="auto">
            <a:xfrm>
              <a:off x="896020" y="3549918"/>
              <a:ext cx="2709762" cy="18065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6" name="TextBox 15">
              <a:extLst>
                <a:ext uri="{FF2B5EF4-FFF2-40B4-BE49-F238E27FC236}">
                  <a16:creationId xmlns:a16="http://schemas.microsoft.com/office/drawing/2014/main" id="{8B1A05B0-D6AF-4F38-8241-89718C18862F}"/>
                </a:ext>
              </a:extLst>
            </p:cNvPr>
            <p:cNvSpPr txBox="1"/>
            <p:nvPr/>
          </p:nvSpPr>
          <p:spPr>
            <a:xfrm>
              <a:off x="1309833" y="5354082"/>
              <a:ext cx="1712767" cy="369332"/>
            </a:xfrm>
            <a:prstGeom prst="rect">
              <a:avLst/>
            </a:prstGeom>
            <a:noFill/>
            <a:ln>
              <a:noFill/>
            </a:ln>
          </p:spPr>
          <p:txBody>
            <a:bodyPr wrap="square" rtlCol="0">
              <a:spAutoFit/>
            </a:bodyPr>
            <a:lstStyle/>
            <a:p>
              <a:r>
                <a:rPr lang="en-IE" dirty="0"/>
                <a:t>The </a:t>
              </a:r>
              <a:r>
                <a:rPr lang="en-IE" dirty="0" err="1"/>
                <a:t>O’Duffy</a:t>
              </a:r>
              <a:r>
                <a:rPr lang="en-IE" dirty="0"/>
                <a:t> Cup </a:t>
              </a:r>
            </a:p>
          </p:txBody>
        </p:sp>
      </p:grpSp>
      <p:grpSp>
        <p:nvGrpSpPr>
          <p:cNvPr id="14" name="Group 13"/>
          <p:cNvGrpSpPr/>
          <p:nvPr/>
        </p:nvGrpSpPr>
        <p:grpSpPr>
          <a:xfrm>
            <a:off x="4269218" y="1087350"/>
            <a:ext cx="3336145" cy="4636064"/>
            <a:chOff x="4269218" y="1087350"/>
            <a:chExt cx="3336145" cy="4636064"/>
          </a:xfrm>
        </p:grpSpPr>
        <p:pic>
          <p:nvPicPr>
            <p:cNvPr id="8196" name="Picture 4"/>
            <p:cNvPicPr>
              <a:picLocks noChangeAspect="1" noChangeArrowheads="1"/>
            </p:cNvPicPr>
            <p:nvPr/>
          </p:nvPicPr>
          <p:blipFill>
            <a:blip r:embed="rId6" cstate="hqprint">
              <a:extLst>
                <a:ext uri="{28A0092B-C50C-407E-A947-70E740481C1C}">
                  <a14:useLocalDpi xmlns:a14="http://schemas.microsoft.com/office/drawing/2010/main" val="0"/>
                </a:ext>
              </a:extLst>
            </a:blip>
            <a:stretch>
              <a:fillRect/>
            </a:stretch>
          </p:blipFill>
          <p:spPr bwMode="auto">
            <a:xfrm>
              <a:off x="4269218" y="1087350"/>
              <a:ext cx="3336145" cy="4266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TextBox 17">
              <a:extLst>
                <a:ext uri="{FF2B5EF4-FFF2-40B4-BE49-F238E27FC236}">
                  <a16:creationId xmlns:a16="http://schemas.microsoft.com/office/drawing/2014/main" id="{57E3416E-8F80-4272-A4BD-218E2E88A81C}"/>
                </a:ext>
              </a:extLst>
            </p:cNvPr>
            <p:cNvSpPr txBox="1"/>
            <p:nvPr/>
          </p:nvSpPr>
          <p:spPr>
            <a:xfrm>
              <a:off x="4722779" y="5354082"/>
              <a:ext cx="2545023" cy="369332"/>
            </a:xfrm>
            <a:prstGeom prst="rect">
              <a:avLst/>
            </a:prstGeom>
            <a:noFill/>
            <a:ln>
              <a:noFill/>
            </a:ln>
          </p:spPr>
          <p:txBody>
            <a:bodyPr wrap="square" rtlCol="0">
              <a:spAutoFit/>
            </a:bodyPr>
            <a:lstStyle/>
            <a:p>
              <a:r>
                <a:rPr lang="en-IE" dirty="0"/>
                <a:t>The Brendan Martin Cup</a:t>
              </a:r>
              <a:endParaRPr lang="en-US" dirty="0"/>
            </a:p>
          </p:txBody>
        </p:sp>
      </p:grpSp>
      <p:grpSp>
        <p:nvGrpSpPr>
          <p:cNvPr id="3" name="Group 2">
            <a:extLst>
              <a:ext uri="{FF2B5EF4-FFF2-40B4-BE49-F238E27FC236}">
                <a16:creationId xmlns:a16="http://schemas.microsoft.com/office/drawing/2014/main" id="{178587B0-5F8C-F394-9168-34F33CBF8FD9}"/>
              </a:ext>
            </a:extLst>
          </p:cNvPr>
          <p:cNvGrpSpPr/>
          <p:nvPr/>
        </p:nvGrpSpPr>
        <p:grpSpPr>
          <a:xfrm>
            <a:off x="618977" y="5788246"/>
            <a:ext cx="5315777" cy="676715"/>
            <a:chOff x="6380074" y="4727988"/>
            <a:chExt cx="5315777" cy="676715"/>
          </a:xfrm>
        </p:grpSpPr>
        <p:sp>
          <p:nvSpPr>
            <p:cNvPr id="4" name="Rectangle 3">
              <a:extLst>
                <a:ext uri="{FF2B5EF4-FFF2-40B4-BE49-F238E27FC236}">
                  <a16:creationId xmlns:a16="http://schemas.microsoft.com/office/drawing/2014/main" id="{81F1BBCF-9857-ED65-3BDC-4DCB061BC3D3}"/>
                </a:ext>
              </a:extLst>
            </p:cNvPr>
            <p:cNvSpPr/>
            <p:nvPr/>
          </p:nvSpPr>
          <p:spPr>
            <a:xfrm>
              <a:off x="6648030" y="4942812"/>
              <a:ext cx="5047821" cy="46189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9388" indent="-179388">
                <a:tabLst>
                  <a:tab pos="358775" algn="l"/>
                </a:tabLst>
              </a:pPr>
              <a:r>
                <a:rPr lang="en-US" b="1" dirty="0">
                  <a:solidFill>
                    <a:schemeClr val="tx1"/>
                  </a:solidFill>
                </a:rPr>
                <a:t>	</a:t>
              </a:r>
            </a:p>
            <a:p>
              <a:pPr marL="179388" indent="-179388">
                <a:tabLst>
                  <a:tab pos="358775" algn="l"/>
                </a:tabLst>
              </a:pPr>
              <a:r>
                <a:rPr lang="en-US" b="1" dirty="0">
                  <a:solidFill>
                    <a:schemeClr val="tx1"/>
                  </a:solidFill>
                </a:rPr>
                <a:t>    How are these cups linked to the past?</a:t>
              </a:r>
            </a:p>
            <a:p>
              <a:pPr marL="179388" indent="-179388">
                <a:tabLst>
                  <a:tab pos="358775" algn="l"/>
                </a:tabLst>
              </a:pPr>
              <a:endParaRPr lang="en-US" b="1" dirty="0">
                <a:solidFill>
                  <a:schemeClr val="tx1"/>
                </a:solidFill>
              </a:endParaRPr>
            </a:p>
          </p:txBody>
        </p:sp>
        <p:pic>
          <p:nvPicPr>
            <p:cNvPr id="12" name="Picture 11" descr="Icon&#10;&#10;Description automatically generated">
              <a:extLst>
                <a:ext uri="{FF2B5EF4-FFF2-40B4-BE49-F238E27FC236}">
                  <a16:creationId xmlns:a16="http://schemas.microsoft.com/office/drawing/2014/main" id="{C5882EA8-9C62-6B4F-8D5F-B724C28B595E}"/>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6380074" y="4727988"/>
              <a:ext cx="535912" cy="501750"/>
            </a:xfrm>
            <a:prstGeom prst="rect">
              <a:avLst/>
            </a:prstGeom>
          </p:spPr>
        </p:pic>
      </p:grpSp>
      <p:grpSp>
        <p:nvGrpSpPr>
          <p:cNvPr id="19" name="Group 18">
            <a:extLst>
              <a:ext uri="{FF2B5EF4-FFF2-40B4-BE49-F238E27FC236}">
                <a16:creationId xmlns:a16="http://schemas.microsoft.com/office/drawing/2014/main" id="{34DEFFF8-24F6-18E0-613F-0E9BA6D27182}"/>
              </a:ext>
            </a:extLst>
          </p:cNvPr>
          <p:cNvGrpSpPr/>
          <p:nvPr/>
        </p:nvGrpSpPr>
        <p:grpSpPr>
          <a:xfrm>
            <a:off x="6257246" y="5788246"/>
            <a:ext cx="5315777" cy="676715"/>
            <a:chOff x="6380074" y="4727988"/>
            <a:chExt cx="5315777" cy="676715"/>
          </a:xfrm>
        </p:grpSpPr>
        <p:sp>
          <p:nvSpPr>
            <p:cNvPr id="20" name="Rectangle 19">
              <a:extLst>
                <a:ext uri="{FF2B5EF4-FFF2-40B4-BE49-F238E27FC236}">
                  <a16:creationId xmlns:a16="http://schemas.microsoft.com/office/drawing/2014/main" id="{3252E5BC-D1B2-9676-6A58-A2D09DC3A457}"/>
                </a:ext>
              </a:extLst>
            </p:cNvPr>
            <p:cNvSpPr/>
            <p:nvPr/>
          </p:nvSpPr>
          <p:spPr>
            <a:xfrm>
              <a:off x="6648030" y="4942812"/>
              <a:ext cx="5047821" cy="46189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9388" indent="-179388">
                <a:tabLst>
                  <a:tab pos="358775" algn="l"/>
                </a:tabLst>
              </a:pPr>
              <a:r>
                <a:rPr lang="en-US" b="1" dirty="0">
                  <a:solidFill>
                    <a:schemeClr val="tx1"/>
                  </a:solidFill>
                </a:rPr>
                <a:t>	</a:t>
              </a:r>
            </a:p>
            <a:p>
              <a:pPr marL="179388" indent="-179388">
                <a:tabLst>
                  <a:tab pos="358775" algn="l"/>
                </a:tabLst>
              </a:pPr>
              <a:r>
                <a:rPr lang="en-US" b="1" dirty="0">
                  <a:solidFill>
                    <a:schemeClr val="tx1"/>
                  </a:solidFill>
                </a:rPr>
                <a:t>    Which cups are associated with which sports?</a:t>
              </a:r>
            </a:p>
            <a:p>
              <a:pPr marL="179388" indent="-179388">
                <a:tabLst>
                  <a:tab pos="358775" algn="l"/>
                </a:tabLst>
              </a:pPr>
              <a:endParaRPr lang="en-US" b="1" dirty="0">
                <a:solidFill>
                  <a:schemeClr val="tx1"/>
                </a:solidFill>
              </a:endParaRPr>
            </a:p>
          </p:txBody>
        </p:sp>
        <p:pic>
          <p:nvPicPr>
            <p:cNvPr id="21" name="Picture 20" descr="Icon&#10;&#10;Description automatically generated">
              <a:extLst>
                <a:ext uri="{FF2B5EF4-FFF2-40B4-BE49-F238E27FC236}">
                  <a16:creationId xmlns:a16="http://schemas.microsoft.com/office/drawing/2014/main" id="{D13DE8C9-36ED-98D8-0F67-F21A9221673D}"/>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6380074" y="4727988"/>
              <a:ext cx="535912" cy="501750"/>
            </a:xfrm>
            <a:prstGeom prst="rect">
              <a:avLst/>
            </a:prstGeom>
          </p:spPr>
        </p:pic>
      </p:grpSp>
    </p:spTree>
    <p:extLst>
      <p:ext uri="{BB962C8B-B14F-4D97-AF65-F5344CB8AC3E}">
        <p14:creationId xmlns:p14="http://schemas.microsoft.com/office/powerpoint/2010/main" val="510497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1279E69-9FEE-4E54-B0E1-0B617DD215D5}"/>
              </a:ext>
            </a:extLst>
          </p:cNvPr>
          <p:cNvSpPr>
            <a:spLocks noGrp="1"/>
          </p:cNvSpPr>
          <p:nvPr>
            <p:ph type="title"/>
          </p:nvPr>
        </p:nvSpPr>
        <p:spPr>
          <a:xfrm>
            <a:off x="419312" y="687658"/>
            <a:ext cx="12096537" cy="944583"/>
          </a:xfrm>
        </p:spPr>
        <p:txBody>
          <a:bodyPr>
            <a:noAutofit/>
          </a:bodyPr>
          <a:lstStyle/>
          <a:p>
            <a:r>
              <a:rPr lang="en-US" sz="4000" dirty="0"/>
              <a:t>Summary – Impact of the GAA</a:t>
            </a:r>
          </a:p>
        </p:txBody>
      </p:sp>
      <p:sp>
        <p:nvSpPr>
          <p:cNvPr id="4" name="TextBox 3">
            <a:extLst>
              <a:ext uri="{FF2B5EF4-FFF2-40B4-BE49-F238E27FC236}">
                <a16:creationId xmlns:a16="http://schemas.microsoft.com/office/drawing/2014/main" id="{54339FB9-2624-6A46-A96A-A4EED4D62048}"/>
              </a:ext>
            </a:extLst>
          </p:cNvPr>
          <p:cNvSpPr txBox="1"/>
          <p:nvPr/>
        </p:nvSpPr>
        <p:spPr>
          <a:xfrm>
            <a:off x="975212" y="1677045"/>
            <a:ext cx="10092838" cy="428194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sz="2400" b="1" dirty="0"/>
              <a:t>Prevented</a:t>
            </a:r>
            <a:r>
              <a:rPr lang="en-GB" sz="2400" dirty="0"/>
              <a:t> further anglicisation</a:t>
            </a:r>
            <a:endParaRPr lang="en-IE" sz="2400" dirty="0"/>
          </a:p>
          <a:p>
            <a:pPr marL="285750" indent="-285750">
              <a:lnSpc>
                <a:spcPct val="150000"/>
              </a:lnSpc>
              <a:buFont typeface="Arial" panose="020B0604020202020204" pitchFamily="34" charset="0"/>
              <a:buChar char="•"/>
            </a:pPr>
            <a:r>
              <a:rPr lang="en-GB" sz="2400" dirty="0"/>
              <a:t>Boosted the </a:t>
            </a:r>
            <a:r>
              <a:rPr lang="en-GB" sz="2400" b="1" dirty="0"/>
              <a:t>cultural revival</a:t>
            </a:r>
            <a:endParaRPr lang="en-IE" sz="2400" b="1" dirty="0"/>
          </a:p>
          <a:p>
            <a:pPr marL="285750" indent="-285750">
              <a:lnSpc>
                <a:spcPct val="150000"/>
              </a:lnSpc>
              <a:buFont typeface="Arial" panose="020B0604020202020204" pitchFamily="34" charset="0"/>
              <a:buChar char="•"/>
            </a:pPr>
            <a:r>
              <a:rPr lang="en-GB" sz="2400" dirty="0"/>
              <a:t>Contributed to the </a:t>
            </a:r>
            <a:r>
              <a:rPr lang="en-GB" sz="2400" b="1" dirty="0"/>
              <a:t>political revolution </a:t>
            </a:r>
            <a:r>
              <a:rPr lang="en-GB" sz="2400" dirty="0"/>
              <a:t>of the early 20th century</a:t>
            </a:r>
            <a:endParaRPr lang="en-IE" sz="2400" dirty="0"/>
          </a:p>
          <a:p>
            <a:pPr marL="285750" indent="-285750">
              <a:lnSpc>
                <a:spcPct val="150000"/>
              </a:lnSpc>
              <a:buFont typeface="Arial" panose="020B0604020202020204" pitchFamily="34" charset="0"/>
              <a:buChar char="•"/>
            </a:pPr>
            <a:r>
              <a:rPr lang="en-GB" sz="2400" dirty="0"/>
              <a:t>Saved </a:t>
            </a:r>
            <a:r>
              <a:rPr lang="en-GB" sz="2400" b="1" dirty="0"/>
              <a:t>native games</a:t>
            </a:r>
            <a:endParaRPr lang="en-IE" sz="2400" b="1" dirty="0"/>
          </a:p>
          <a:p>
            <a:pPr marL="285750" indent="-285750">
              <a:lnSpc>
                <a:spcPct val="150000"/>
              </a:lnSpc>
              <a:buFont typeface="Arial" panose="020B0604020202020204" pitchFamily="34" charset="0"/>
              <a:buChar char="•"/>
            </a:pPr>
            <a:r>
              <a:rPr lang="en-GB" sz="2400" dirty="0"/>
              <a:t>Promoted </a:t>
            </a:r>
            <a:r>
              <a:rPr lang="en-GB" sz="2400" b="1" dirty="0"/>
              <a:t>Irish athletics</a:t>
            </a:r>
            <a:endParaRPr lang="en-IE" sz="2400" b="1" dirty="0"/>
          </a:p>
          <a:p>
            <a:pPr marL="285750" indent="-285750">
              <a:lnSpc>
                <a:spcPct val="150000"/>
              </a:lnSpc>
              <a:buFont typeface="Arial" panose="020B0604020202020204" pitchFamily="34" charset="0"/>
              <a:buChar char="•"/>
            </a:pPr>
            <a:r>
              <a:rPr lang="en-GB" sz="2400" dirty="0"/>
              <a:t>Developed </a:t>
            </a:r>
            <a:r>
              <a:rPr lang="en-GB" sz="2400" b="1" dirty="0"/>
              <a:t>local and community spirit</a:t>
            </a:r>
            <a:endParaRPr lang="en-IE" sz="2400" b="1" dirty="0"/>
          </a:p>
          <a:p>
            <a:pPr marL="285750" indent="-285750">
              <a:lnSpc>
                <a:spcPct val="150000"/>
              </a:lnSpc>
              <a:buFont typeface="Arial" panose="020B0604020202020204" pitchFamily="34" charset="0"/>
              <a:buChar char="•"/>
            </a:pPr>
            <a:r>
              <a:rPr lang="en-GB" sz="2400" dirty="0"/>
              <a:t>Increased </a:t>
            </a:r>
            <a:r>
              <a:rPr lang="en-GB" sz="2400" b="1" dirty="0"/>
              <a:t>pride in Irish culture</a:t>
            </a:r>
            <a:endParaRPr lang="en-IE" sz="2400" b="1" dirty="0"/>
          </a:p>
          <a:p>
            <a:pPr>
              <a:lnSpc>
                <a:spcPct val="150000"/>
              </a:lnSpc>
            </a:pPr>
            <a:endParaRPr lang="en-IE" sz="1350" dirty="0"/>
          </a:p>
        </p:txBody>
      </p:sp>
    </p:spTree>
    <p:extLst>
      <p:ext uri="{BB962C8B-B14F-4D97-AF65-F5344CB8AC3E}">
        <p14:creationId xmlns:p14="http://schemas.microsoft.com/office/powerpoint/2010/main" val="2822573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810BEB-373C-41FB-AEE3-D6B59F334F4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132979" y="978535"/>
            <a:ext cx="5926043" cy="5358130"/>
          </a:xfrm>
          <a:prstGeom prst="rect">
            <a:avLst/>
          </a:prstGeom>
        </p:spPr>
      </p:pic>
      <p:sp>
        <p:nvSpPr>
          <p:cNvPr id="5" name="TextBox 4">
            <a:extLst>
              <a:ext uri="{FF2B5EF4-FFF2-40B4-BE49-F238E27FC236}">
                <a16:creationId xmlns:a16="http://schemas.microsoft.com/office/drawing/2014/main" id="{389547C7-A78A-A94C-9943-7566879F3996}"/>
              </a:ext>
            </a:extLst>
          </p:cNvPr>
          <p:cNvSpPr txBox="1"/>
          <p:nvPr/>
        </p:nvSpPr>
        <p:spPr>
          <a:xfrm>
            <a:off x="9212927" y="4290650"/>
            <a:ext cx="1852551" cy="1323439"/>
          </a:xfrm>
          <a:prstGeom prst="rect">
            <a:avLst/>
          </a:prstGeom>
          <a:noFill/>
          <a:ln>
            <a:solidFill>
              <a:schemeClr val="tx1"/>
            </a:solidFill>
          </a:ln>
        </p:spPr>
        <p:txBody>
          <a:bodyPr wrap="square" rtlCol="0">
            <a:spAutoFit/>
          </a:bodyPr>
          <a:lstStyle/>
          <a:p>
            <a:r>
              <a:rPr lang="en-IE" sz="1600" dirty="0"/>
              <a:t>Create your own mind map on the </a:t>
            </a:r>
            <a:r>
              <a:rPr lang="en-IE" sz="1600" b="1" dirty="0"/>
              <a:t>Impact of the GAA on Irish life </a:t>
            </a:r>
            <a:r>
              <a:rPr lang="en-IE" sz="1600" dirty="0"/>
              <a:t>using the above features</a:t>
            </a:r>
          </a:p>
        </p:txBody>
      </p:sp>
    </p:spTree>
    <p:extLst>
      <p:ext uri="{BB962C8B-B14F-4D97-AF65-F5344CB8AC3E}">
        <p14:creationId xmlns:p14="http://schemas.microsoft.com/office/powerpoint/2010/main" val="1444979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42301" y="596571"/>
            <a:ext cx="11058991" cy="5753149"/>
            <a:chOff x="442301" y="596571"/>
            <a:chExt cx="11058991" cy="5753149"/>
          </a:xfrm>
        </p:grpSpPr>
        <p:sp>
          <p:nvSpPr>
            <p:cNvPr id="4" name="Rectangle 3">
              <a:extLst>
                <a:ext uri="{FF2B5EF4-FFF2-40B4-BE49-F238E27FC236}">
                  <a16:creationId xmlns:a16="http://schemas.microsoft.com/office/drawing/2014/main" id="{6C7F4AE7-7697-4C2E-ADC3-373A720F0A00}"/>
                </a:ext>
              </a:extLst>
            </p:cNvPr>
            <p:cNvSpPr/>
            <p:nvPr/>
          </p:nvSpPr>
          <p:spPr>
            <a:xfrm>
              <a:off x="809846" y="1054239"/>
              <a:ext cx="10691446" cy="5295481"/>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 name="TextBox 4">
              <a:extLst>
                <a:ext uri="{FF2B5EF4-FFF2-40B4-BE49-F238E27FC236}">
                  <a16:creationId xmlns:a16="http://schemas.microsoft.com/office/drawing/2014/main" id="{834D9B6F-BC29-4765-A16F-E7CBD9C02F13}"/>
                </a:ext>
              </a:extLst>
            </p:cNvPr>
            <p:cNvSpPr txBox="1"/>
            <p:nvPr/>
          </p:nvSpPr>
          <p:spPr>
            <a:xfrm>
              <a:off x="1400187" y="1054239"/>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6" name="Picture 5"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2301" y="596571"/>
              <a:ext cx="1086781" cy="1086781"/>
            </a:xfrm>
            <a:prstGeom prst="rect">
              <a:avLst/>
            </a:prstGeom>
          </p:spPr>
        </p:pic>
      </p:grpSp>
      <p:grpSp>
        <p:nvGrpSpPr>
          <p:cNvPr id="7" name="Group 6"/>
          <p:cNvGrpSpPr/>
          <p:nvPr/>
        </p:nvGrpSpPr>
        <p:grpSpPr>
          <a:xfrm>
            <a:off x="2335372" y="1726672"/>
            <a:ext cx="7408703" cy="4478488"/>
            <a:chOff x="2335372" y="1726672"/>
            <a:chExt cx="7408703" cy="4478488"/>
          </a:xfrm>
        </p:grpSpPr>
        <p:sp>
          <p:nvSpPr>
            <p:cNvPr id="21" name="TextBox 20">
              <a:extLst>
                <a:ext uri="{FF2B5EF4-FFF2-40B4-BE49-F238E27FC236}">
                  <a16:creationId xmlns:a16="http://schemas.microsoft.com/office/drawing/2014/main" id="{0EC1AD6A-6609-AD40-A02A-242ABF011859}"/>
                </a:ext>
              </a:extLst>
            </p:cNvPr>
            <p:cNvSpPr txBox="1"/>
            <p:nvPr/>
          </p:nvSpPr>
          <p:spPr>
            <a:xfrm rot="21014423">
              <a:off x="2335372" y="4318428"/>
              <a:ext cx="1245531" cy="369332"/>
            </a:xfrm>
            <a:prstGeom prst="rect">
              <a:avLst/>
            </a:prstGeom>
            <a:solidFill>
              <a:srgbClr val="D5DFB5"/>
            </a:solidFill>
          </p:spPr>
          <p:txBody>
            <a:bodyPr wrap="square" rtlCol="0">
              <a:spAutoFit/>
            </a:bodyPr>
            <a:lstStyle/>
            <a:p>
              <a:pPr algn="ctr"/>
              <a:r>
                <a:rPr lang="en-IE" dirty="0"/>
                <a:t>Handball</a:t>
              </a:r>
            </a:p>
          </p:txBody>
        </p:sp>
        <p:grpSp>
          <p:nvGrpSpPr>
            <p:cNvPr id="2" name="Group 1"/>
            <p:cNvGrpSpPr/>
            <p:nvPr/>
          </p:nvGrpSpPr>
          <p:grpSpPr>
            <a:xfrm>
              <a:off x="2637267" y="1726672"/>
              <a:ext cx="7106808" cy="4478488"/>
              <a:chOff x="2637267" y="1728360"/>
              <a:chExt cx="6730505" cy="4379318"/>
            </a:xfrm>
          </p:grpSpPr>
          <p:sp>
            <p:nvSpPr>
              <p:cNvPr id="8" name="TextBox 7">
                <a:extLst>
                  <a:ext uri="{FF2B5EF4-FFF2-40B4-BE49-F238E27FC236}">
                    <a16:creationId xmlns:a16="http://schemas.microsoft.com/office/drawing/2014/main" id="{696E6C6B-18BE-B644-9F37-EB0DB5FE2E0D}"/>
                  </a:ext>
                </a:extLst>
              </p:cNvPr>
              <p:cNvSpPr txBox="1"/>
              <p:nvPr/>
            </p:nvSpPr>
            <p:spPr>
              <a:xfrm>
                <a:off x="2728092" y="1728360"/>
                <a:ext cx="5961185" cy="369332"/>
              </a:xfrm>
              <a:prstGeom prst="rect">
                <a:avLst/>
              </a:prstGeom>
              <a:noFill/>
            </p:spPr>
            <p:txBody>
              <a:bodyPr wrap="square" rtlCol="0">
                <a:spAutoFit/>
              </a:bodyPr>
              <a:lstStyle/>
              <a:p>
                <a:r>
                  <a:rPr lang="en-IE" b="1" dirty="0"/>
                  <a:t>Which of the following are impacts of the GAA on Irish life?</a:t>
                </a:r>
              </a:p>
            </p:txBody>
          </p:sp>
          <p:sp>
            <p:nvSpPr>
              <p:cNvPr id="9" name="TextBox 8">
                <a:extLst>
                  <a:ext uri="{FF2B5EF4-FFF2-40B4-BE49-F238E27FC236}">
                    <a16:creationId xmlns:a16="http://schemas.microsoft.com/office/drawing/2014/main" id="{6F804D45-B815-EA49-BB87-9ACEFE208498}"/>
                  </a:ext>
                </a:extLst>
              </p:cNvPr>
              <p:cNvSpPr txBox="1"/>
              <p:nvPr/>
            </p:nvSpPr>
            <p:spPr>
              <a:xfrm rot="21035497">
                <a:off x="2690933" y="2397109"/>
                <a:ext cx="923192" cy="646331"/>
              </a:xfrm>
              <a:prstGeom prst="rect">
                <a:avLst/>
              </a:prstGeom>
              <a:solidFill>
                <a:srgbClr val="D5DFB5"/>
              </a:solidFill>
            </p:spPr>
            <p:txBody>
              <a:bodyPr wrap="square" rtlCol="0">
                <a:spAutoFit/>
              </a:bodyPr>
              <a:lstStyle/>
              <a:p>
                <a:pPr algn="ctr"/>
                <a:r>
                  <a:rPr lang="en-IE" dirty="0"/>
                  <a:t>Cultural revival</a:t>
                </a:r>
              </a:p>
            </p:txBody>
          </p:sp>
          <p:sp>
            <p:nvSpPr>
              <p:cNvPr id="10" name="TextBox 9">
                <a:extLst>
                  <a:ext uri="{FF2B5EF4-FFF2-40B4-BE49-F238E27FC236}">
                    <a16:creationId xmlns:a16="http://schemas.microsoft.com/office/drawing/2014/main" id="{E8671EDB-48EA-DD46-9FE0-B1EFEAAAD48D}"/>
                  </a:ext>
                </a:extLst>
              </p:cNvPr>
              <p:cNvSpPr txBox="1"/>
              <p:nvPr/>
            </p:nvSpPr>
            <p:spPr>
              <a:xfrm rot="20949235">
                <a:off x="4041136" y="2362422"/>
                <a:ext cx="923192" cy="646331"/>
              </a:xfrm>
              <a:prstGeom prst="rect">
                <a:avLst/>
              </a:prstGeom>
              <a:solidFill>
                <a:srgbClr val="D5DFB5"/>
              </a:solidFill>
            </p:spPr>
            <p:txBody>
              <a:bodyPr wrap="square" rtlCol="0">
                <a:spAutoFit/>
              </a:bodyPr>
              <a:lstStyle/>
              <a:p>
                <a:pPr algn="ctr"/>
                <a:r>
                  <a:rPr lang="en-IE" dirty="0"/>
                  <a:t>Parish clubs</a:t>
                </a:r>
              </a:p>
            </p:txBody>
          </p:sp>
          <p:sp>
            <p:nvSpPr>
              <p:cNvPr id="11" name="TextBox 10">
                <a:extLst>
                  <a:ext uri="{FF2B5EF4-FFF2-40B4-BE49-F238E27FC236}">
                    <a16:creationId xmlns:a16="http://schemas.microsoft.com/office/drawing/2014/main" id="{E1D450DB-1327-AF44-B873-CAD1139B1B6C}"/>
                  </a:ext>
                </a:extLst>
              </p:cNvPr>
              <p:cNvSpPr txBox="1"/>
              <p:nvPr/>
            </p:nvSpPr>
            <p:spPr>
              <a:xfrm rot="418695">
                <a:off x="5536022" y="2322670"/>
                <a:ext cx="923192" cy="646331"/>
              </a:xfrm>
              <a:prstGeom prst="rect">
                <a:avLst/>
              </a:prstGeom>
              <a:solidFill>
                <a:srgbClr val="D5DFB5"/>
              </a:solidFill>
            </p:spPr>
            <p:txBody>
              <a:bodyPr wrap="square" rtlCol="0">
                <a:spAutoFit/>
              </a:bodyPr>
              <a:lstStyle/>
              <a:p>
                <a:pPr algn="ctr"/>
                <a:r>
                  <a:rPr lang="en-IE" dirty="0"/>
                  <a:t>Croke Park</a:t>
                </a:r>
              </a:p>
            </p:txBody>
          </p:sp>
          <p:sp>
            <p:nvSpPr>
              <p:cNvPr id="12" name="TextBox 11">
                <a:extLst>
                  <a:ext uri="{FF2B5EF4-FFF2-40B4-BE49-F238E27FC236}">
                    <a16:creationId xmlns:a16="http://schemas.microsoft.com/office/drawing/2014/main" id="{60BD8195-C7C1-7645-9864-1EF4994C4B58}"/>
                  </a:ext>
                </a:extLst>
              </p:cNvPr>
              <p:cNvSpPr txBox="1"/>
              <p:nvPr/>
            </p:nvSpPr>
            <p:spPr>
              <a:xfrm rot="21271341">
                <a:off x="8084901" y="5262855"/>
                <a:ext cx="965328" cy="646331"/>
              </a:xfrm>
              <a:prstGeom prst="rect">
                <a:avLst/>
              </a:prstGeom>
              <a:solidFill>
                <a:srgbClr val="D5DFB5"/>
              </a:solidFill>
            </p:spPr>
            <p:txBody>
              <a:bodyPr wrap="square" rtlCol="0">
                <a:spAutoFit/>
              </a:bodyPr>
              <a:lstStyle/>
              <a:p>
                <a:pPr algn="ctr"/>
                <a:r>
                  <a:rPr lang="en-IE" dirty="0"/>
                  <a:t>Aviva Stadium</a:t>
                </a:r>
              </a:p>
            </p:txBody>
          </p:sp>
          <p:sp>
            <p:nvSpPr>
              <p:cNvPr id="13" name="TextBox 12">
                <a:extLst>
                  <a:ext uri="{FF2B5EF4-FFF2-40B4-BE49-F238E27FC236}">
                    <a16:creationId xmlns:a16="http://schemas.microsoft.com/office/drawing/2014/main" id="{EDF64181-359D-9543-83C9-086C634E98A3}"/>
                  </a:ext>
                </a:extLst>
              </p:cNvPr>
              <p:cNvSpPr txBox="1"/>
              <p:nvPr/>
            </p:nvSpPr>
            <p:spPr>
              <a:xfrm rot="20940228">
                <a:off x="2941042" y="3151483"/>
                <a:ext cx="1012085" cy="369332"/>
              </a:xfrm>
              <a:prstGeom prst="rect">
                <a:avLst/>
              </a:prstGeom>
              <a:solidFill>
                <a:srgbClr val="D5DFB5"/>
              </a:solidFill>
            </p:spPr>
            <p:txBody>
              <a:bodyPr wrap="square" rtlCol="0">
                <a:spAutoFit/>
              </a:bodyPr>
              <a:lstStyle/>
              <a:p>
                <a:pPr algn="ctr"/>
                <a:r>
                  <a:rPr lang="en-IE" dirty="0"/>
                  <a:t>Camogie</a:t>
                </a:r>
              </a:p>
            </p:txBody>
          </p:sp>
          <p:sp>
            <p:nvSpPr>
              <p:cNvPr id="14" name="TextBox 13">
                <a:extLst>
                  <a:ext uri="{FF2B5EF4-FFF2-40B4-BE49-F238E27FC236}">
                    <a16:creationId xmlns:a16="http://schemas.microsoft.com/office/drawing/2014/main" id="{89A0A27A-4FF4-1149-ABAC-6BB062DE016B}"/>
                  </a:ext>
                </a:extLst>
              </p:cNvPr>
              <p:cNvSpPr txBox="1"/>
              <p:nvPr/>
            </p:nvSpPr>
            <p:spPr>
              <a:xfrm rot="21025717">
                <a:off x="4552762" y="3076970"/>
                <a:ext cx="1078840" cy="646331"/>
              </a:xfrm>
              <a:prstGeom prst="rect">
                <a:avLst/>
              </a:prstGeom>
              <a:solidFill>
                <a:srgbClr val="D5DFB5"/>
              </a:solidFill>
            </p:spPr>
            <p:txBody>
              <a:bodyPr wrap="square" rtlCol="0">
                <a:spAutoFit/>
              </a:bodyPr>
              <a:lstStyle/>
              <a:p>
                <a:pPr algn="ctr"/>
                <a:r>
                  <a:rPr lang="en-IE" dirty="0"/>
                  <a:t>American Invasion</a:t>
                </a:r>
              </a:p>
            </p:txBody>
          </p:sp>
          <p:sp>
            <p:nvSpPr>
              <p:cNvPr id="15" name="TextBox 14">
                <a:extLst>
                  <a:ext uri="{FF2B5EF4-FFF2-40B4-BE49-F238E27FC236}">
                    <a16:creationId xmlns:a16="http://schemas.microsoft.com/office/drawing/2014/main" id="{520C3344-19CD-064F-9B39-0CFB80E98EDA}"/>
                  </a:ext>
                </a:extLst>
              </p:cNvPr>
              <p:cNvSpPr txBox="1"/>
              <p:nvPr/>
            </p:nvSpPr>
            <p:spPr>
              <a:xfrm rot="21239353">
                <a:off x="4132498" y="3947343"/>
                <a:ext cx="1245531" cy="646331"/>
              </a:xfrm>
              <a:prstGeom prst="rect">
                <a:avLst/>
              </a:prstGeom>
              <a:solidFill>
                <a:srgbClr val="D5DFB5"/>
              </a:solidFill>
            </p:spPr>
            <p:txBody>
              <a:bodyPr wrap="square" rtlCol="0">
                <a:spAutoFit/>
              </a:bodyPr>
              <a:lstStyle/>
              <a:p>
                <a:pPr algn="ctr"/>
                <a:r>
                  <a:rPr lang="en-IE" dirty="0"/>
                  <a:t>Archbishop Croke</a:t>
                </a:r>
              </a:p>
            </p:txBody>
          </p:sp>
          <p:sp>
            <p:nvSpPr>
              <p:cNvPr id="16" name="TextBox 15">
                <a:extLst>
                  <a:ext uri="{FF2B5EF4-FFF2-40B4-BE49-F238E27FC236}">
                    <a16:creationId xmlns:a16="http://schemas.microsoft.com/office/drawing/2014/main" id="{AF041D34-E506-7040-BDD4-F5B4ECDB2B21}"/>
                  </a:ext>
                </a:extLst>
              </p:cNvPr>
              <p:cNvSpPr txBox="1"/>
              <p:nvPr/>
            </p:nvSpPr>
            <p:spPr>
              <a:xfrm rot="1021583">
                <a:off x="7677889" y="4110335"/>
                <a:ext cx="1245531" cy="646331"/>
              </a:xfrm>
              <a:prstGeom prst="rect">
                <a:avLst/>
              </a:prstGeom>
              <a:solidFill>
                <a:srgbClr val="D5DFB5"/>
              </a:solidFill>
            </p:spPr>
            <p:txBody>
              <a:bodyPr wrap="square" rtlCol="0">
                <a:spAutoFit/>
              </a:bodyPr>
              <a:lstStyle/>
              <a:p>
                <a:pPr algn="ctr"/>
                <a:r>
                  <a:rPr lang="en-IE" dirty="0"/>
                  <a:t>Michael Cusack</a:t>
                </a:r>
              </a:p>
            </p:txBody>
          </p:sp>
          <p:sp>
            <p:nvSpPr>
              <p:cNvPr id="17" name="TextBox 16">
                <a:extLst>
                  <a:ext uri="{FF2B5EF4-FFF2-40B4-BE49-F238E27FC236}">
                    <a16:creationId xmlns:a16="http://schemas.microsoft.com/office/drawing/2014/main" id="{D9C3FB47-3657-6549-9D37-1CD40EAF62D0}"/>
                  </a:ext>
                </a:extLst>
              </p:cNvPr>
              <p:cNvSpPr txBox="1"/>
              <p:nvPr/>
            </p:nvSpPr>
            <p:spPr>
              <a:xfrm rot="960296">
                <a:off x="8122241" y="2680970"/>
                <a:ext cx="1245531" cy="646331"/>
              </a:xfrm>
              <a:prstGeom prst="rect">
                <a:avLst/>
              </a:prstGeom>
              <a:solidFill>
                <a:srgbClr val="D5DFB5"/>
              </a:solidFill>
            </p:spPr>
            <p:txBody>
              <a:bodyPr wrap="square" rtlCol="0">
                <a:spAutoFit/>
              </a:bodyPr>
              <a:lstStyle/>
              <a:p>
                <a:pPr algn="ctr"/>
                <a:r>
                  <a:rPr lang="en-IE" dirty="0"/>
                  <a:t>Hill 16 or Hill 60?</a:t>
                </a:r>
              </a:p>
            </p:txBody>
          </p:sp>
          <p:sp>
            <p:nvSpPr>
              <p:cNvPr id="18" name="TextBox 17">
                <a:extLst>
                  <a:ext uri="{FF2B5EF4-FFF2-40B4-BE49-F238E27FC236}">
                    <a16:creationId xmlns:a16="http://schemas.microsoft.com/office/drawing/2014/main" id="{8BF69BAC-E34C-8144-AF99-DA5FB5F88162}"/>
                  </a:ext>
                </a:extLst>
              </p:cNvPr>
              <p:cNvSpPr txBox="1"/>
              <p:nvPr/>
            </p:nvSpPr>
            <p:spPr>
              <a:xfrm rot="742576">
                <a:off x="7364999" y="3432673"/>
                <a:ext cx="1245531" cy="369332"/>
              </a:xfrm>
              <a:prstGeom prst="rect">
                <a:avLst/>
              </a:prstGeom>
              <a:solidFill>
                <a:srgbClr val="D5DFB5"/>
              </a:solidFill>
            </p:spPr>
            <p:txBody>
              <a:bodyPr wrap="square" rtlCol="0">
                <a:spAutoFit/>
              </a:bodyPr>
              <a:lstStyle/>
              <a:p>
                <a:pPr algn="ctr"/>
                <a:r>
                  <a:rPr lang="en-IE" dirty="0"/>
                  <a:t>1916 Rising</a:t>
                </a:r>
              </a:p>
            </p:txBody>
          </p:sp>
          <p:sp>
            <p:nvSpPr>
              <p:cNvPr id="19" name="TextBox 18">
                <a:extLst>
                  <a:ext uri="{FF2B5EF4-FFF2-40B4-BE49-F238E27FC236}">
                    <a16:creationId xmlns:a16="http://schemas.microsoft.com/office/drawing/2014/main" id="{650D860E-C872-2240-8E06-2FB3BE8A0EBC}"/>
                  </a:ext>
                </a:extLst>
              </p:cNvPr>
              <p:cNvSpPr txBox="1"/>
              <p:nvPr/>
            </p:nvSpPr>
            <p:spPr>
              <a:xfrm rot="828762">
                <a:off x="6749614" y="4623874"/>
                <a:ext cx="1245531" cy="369332"/>
              </a:xfrm>
              <a:prstGeom prst="rect">
                <a:avLst/>
              </a:prstGeom>
              <a:solidFill>
                <a:srgbClr val="D5DFB5"/>
              </a:solidFill>
            </p:spPr>
            <p:txBody>
              <a:bodyPr wrap="square" rtlCol="0">
                <a:spAutoFit/>
              </a:bodyPr>
              <a:lstStyle/>
              <a:p>
                <a:pPr algn="ctr"/>
                <a:r>
                  <a:rPr lang="en-IE" dirty="0"/>
                  <a:t>Rounders</a:t>
                </a:r>
              </a:p>
            </p:txBody>
          </p:sp>
          <p:sp>
            <p:nvSpPr>
              <p:cNvPr id="20" name="TextBox 19">
                <a:extLst>
                  <a:ext uri="{FF2B5EF4-FFF2-40B4-BE49-F238E27FC236}">
                    <a16:creationId xmlns:a16="http://schemas.microsoft.com/office/drawing/2014/main" id="{9732F9FF-066B-4546-83C3-D3E9FFC01FC7}"/>
                  </a:ext>
                </a:extLst>
              </p:cNvPr>
              <p:cNvSpPr txBox="1"/>
              <p:nvPr/>
            </p:nvSpPr>
            <p:spPr>
              <a:xfrm rot="623142">
                <a:off x="5920027" y="3936650"/>
                <a:ext cx="1245531" cy="369332"/>
              </a:xfrm>
              <a:prstGeom prst="rect">
                <a:avLst/>
              </a:prstGeom>
              <a:solidFill>
                <a:srgbClr val="D5DFB5"/>
              </a:solidFill>
            </p:spPr>
            <p:txBody>
              <a:bodyPr wrap="square" rtlCol="0">
                <a:spAutoFit/>
              </a:bodyPr>
              <a:lstStyle/>
              <a:p>
                <a:pPr algn="ctr"/>
                <a:r>
                  <a:rPr lang="en-IE" dirty="0"/>
                  <a:t>Soccer</a:t>
                </a:r>
              </a:p>
            </p:txBody>
          </p:sp>
          <p:sp>
            <p:nvSpPr>
              <p:cNvPr id="22" name="TextBox 21">
                <a:extLst>
                  <a:ext uri="{FF2B5EF4-FFF2-40B4-BE49-F238E27FC236}">
                    <a16:creationId xmlns:a16="http://schemas.microsoft.com/office/drawing/2014/main" id="{AC645E82-E6FC-354C-8BC1-F9D13FA7905F}"/>
                  </a:ext>
                </a:extLst>
              </p:cNvPr>
              <p:cNvSpPr txBox="1"/>
              <p:nvPr/>
            </p:nvSpPr>
            <p:spPr>
              <a:xfrm rot="1268915">
                <a:off x="6339446" y="5193707"/>
                <a:ext cx="1245531" cy="369332"/>
              </a:xfrm>
              <a:prstGeom prst="rect">
                <a:avLst/>
              </a:prstGeom>
              <a:solidFill>
                <a:srgbClr val="D5DFB5"/>
              </a:solidFill>
            </p:spPr>
            <p:txBody>
              <a:bodyPr wrap="square" rtlCol="0">
                <a:spAutoFit/>
              </a:bodyPr>
              <a:lstStyle/>
              <a:p>
                <a:pPr algn="ctr"/>
                <a:r>
                  <a:rPr lang="en-IE" dirty="0"/>
                  <a:t>Cricket</a:t>
                </a:r>
              </a:p>
            </p:txBody>
          </p:sp>
          <p:sp>
            <p:nvSpPr>
              <p:cNvPr id="23" name="TextBox 22">
                <a:extLst>
                  <a:ext uri="{FF2B5EF4-FFF2-40B4-BE49-F238E27FC236}">
                    <a16:creationId xmlns:a16="http://schemas.microsoft.com/office/drawing/2014/main" id="{D2D8F930-24CD-C845-BF28-BE1D2435096F}"/>
                  </a:ext>
                </a:extLst>
              </p:cNvPr>
              <p:cNvSpPr txBox="1"/>
              <p:nvPr/>
            </p:nvSpPr>
            <p:spPr>
              <a:xfrm rot="21277170">
                <a:off x="5046667" y="5687326"/>
                <a:ext cx="1245531" cy="369332"/>
              </a:xfrm>
              <a:prstGeom prst="rect">
                <a:avLst/>
              </a:prstGeom>
              <a:solidFill>
                <a:srgbClr val="D5DFB5"/>
              </a:solidFill>
            </p:spPr>
            <p:txBody>
              <a:bodyPr wrap="square" rtlCol="0">
                <a:spAutoFit/>
              </a:bodyPr>
              <a:lstStyle/>
              <a:p>
                <a:pPr algn="ctr"/>
                <a:r>
                  <a:rPr lang="en-IE" dirty="0"/>
                  <a:t>Rule 242</a:t>
                </a:r>
              </a:p>
            </p:txBody>
          </p:sp>
          <p:sp>
            <p:nvSpPr>
              <p:cNvPr id="24" name="TextBox 23">
                <a:extLst>
                  <a:ext uri="{FF2B5EF4-FFF2-40B4-BE49-F238E27FC236}">
                    <a16:creationId xmlns:a16="http://schemas.microsoft.com/office/drawing/2014/main" id="{1F43B391-724B-5D4A-AAE9-150B73A99F82}"/>
                  </a:ext>
                </a:extLst>
              </p:cNvPr>
              <p:cNvSpPr txBox="1"/>
              <p:nvPr/>
            </p:nvSpPr>
            <p:spPr>
              <a:xfrm>
                <a:off x="4748508" y="4794872"/>
                <a:ext cx="1283382" cy="646331"/>
              </a:xfrm>
              <a:prstGeom prst="rect">
                <a:avLst/>
              </a:prstGeom>
              <a:solidFill>
                <a:srgbClr val="D5DFB5"/>
              </a:solidFill>
            </p:spPr>
            <p:txBody>
              <a:bodyPr wrap="square" rtlCol="0">
                <a:spAutoFit/>
              </a:bodyPr>
              <a:lstStyle/>
              <a:p>
                <a:pPr algn="ctr"/>
                <a:r>
                  <a:rPr lang="en-IE" dirty="0"/>
                  <a:t>Community spirit</a:t>
                </a:r>
              </a:p>
            </p:txBody>
          </p:sp>
          <p:sp>
            <p:nvSpPr>
              <p:cNvPr id="25" name="TextBox 24">
                <a:extLst>
                  <a:ext uri="{FF2B5EF4-FFF2-40B4-BE49-F238E27FC236}">
                    <a16:creationId xmlns:a16="http://schemas.microsoft.com/office/drawing/2014/main" id="{ACBD5FD9-06F3-5049-8E65-EBF9CCB51F80}"/>
                  </a:ext>
                </a:extLst>
              </p:cNvPr>
              <p:cNvSpPr txBox="1"/>
              <p:nvPr/>
            </p:nvSpPr>
            <p:spPr>
              <a:xfrm rot="21035344">
                <a:off x="3184445" y="5461347"/>
                <a:ext cx="1245531" cy="646331"/>
              </a:xfrm>
              <a:prstGeom prst="rect">
                <a:avLst/>
              </a:prstGeom>
              <a:solidFill>
                <a:srgbClr val="D5DFB5"/>
              </a:solidFill>
            </p:spPr>
            <p:txBody>
              <a:bodyPr wrap="square" rtlCol="0">
                <a:spAutoFit/>
              </a:bodyPr>
              <a:lstStyle/>
              <a:p>
                <a:pPr algn="ctr"/>
                <a:r>
                  <a:rPr lang="en-IE" dirty="0"/>
                  <a:t>Sam Maguire</a:t>
                </a:r>
              </a:p>
            </p:txBody>
          </p:sp>
          <p:sp>
            <p:nvSpPr>
              <p:cNvPr id="26" name="TextBox 25">
                <a:extLst>
                  <a:ext uri="{FF2B5EF4-FFF2-40B4-BE49-F238E27FC236}">
                    <a16:creationId xmlns:a16="http://schemas.microsoft.com/office/drawing/2014/main" id="{3CCF8936-3A18-C147-B9AE-5A45B1E568BF}"/>
                  </a:ext>
                </a:extLst>
              </p:cNvPr>
              <p:cNvSpPr txBox="1"/>
              <p:nvPr/>
            </p:nvSpPr>
            <p:spPr>
              <a:xfrm rot="428775">
                <a:off x="6812549" y="2359045"/>
                <a:ext cx="1245531" cy="646331"/>
              </a:xfrm>
              <a:prstGeom prst="rect">
                <a:avLst/>
              </a:prstGeom>
              <a:solidFill>
                <a:srgbClr val="D5DFB5"/>
              </a:solidFill>
            </p:spPr>
            <p:txBody>
              <a:bodyPr wrap="square" rtlCol="0">
                <a:spAutoFit/>
              </a:bodyPr>
              <a:lstStyle/>
              <a:p>
                <a:pPr algn="ctr"/>
                <a:r>
                  <a:rPr lang="en-IE" dirty="0"/>
                  <a:t>The Troubles</a:t>
                </a:r>
              </a:p>
            </p:txBody>
          </p:sp>
          <p:sp>
            <p:nvSpPr>
              <p:cNvPr id="27" name="TextBox 26">
                <a:extLst>
                  <a:ext uri="{FF2B5EF4-FFF2-40B4-BE49-F238E27FC236}">
                    <a16:creationId xmlns:a16="http://schemas.microsoft.com/office/drawing/2014/main" id="{39EBB2F5-B585-994C-9ECD-20FAE0487006}"/>
                  </a:ext>
                </a:extLst>
              </p:cNvPr>
              <p:cNvSpPr txBox="1"/>
              <p:nvPr/>
            </p:nvSpPr>
            <p:spPr>
              <a:xfrm rot="21093099">
                <a:off x="2719908" y="4943600"/>
                <a:ext cx="1245531" cy="369332"/>
              </a:xfrm>
              <a:prstGeom prst="rect">
                <a:avLst/>
              </a:prstGeom>
              <a:solidFill>
                <a:srgbClr val="D5DFB5"/>
              </a:solidFill>
            </p:spPr>
            <p:txBody>
              <a:bodyPr wrap="square" rtlCol="0">
                <a:spAutoFit/>
              </a:bodyPr>
              <a:lstStyle/>
              <a:p>
                <a:pPr algn="ctr"/>
                <a:r>
                  <a:rPr lang="en-IE" dirty="0"/>
                  <a:t>Voluntary</a:t>
                </a:r>
              </a:p>
            </p:txBody>
          </p:sp>
          <p:sp>
            <p:nvSpPr>
              <p:cNvPr id="28" name="TextBox 27">
                <a:extLst>
                  <a:ext uri="{FF2B5EF4-FFF2-40B4-BE49-F238E27FC236}">
                    <a16:creationId xmlns:a16="http://schemas.microsoft.com/office/drawing/2014/main" id="{27A01A92-4BE5-1542-9234-4F36FED3142D}"/>
                  </a:ext>
                </a:extLst>
              </p:cNvPr>
              <p:cNvSpPr txBox="1"/>
              <p:nvPr/>
            </p:nvSpPr>
            <p:spPr>
              <a:xfrm rot="650863">
                <a:off x="5791292" y="3214665"/>
                <a:ext cx="1421438" cy="369332"/>
              </a:xfrm>
              <a:prstGeom prst="rect">
                <a:avLst/>
              </a:prstGeom>
              <a:solidFill>
                <a:srgbClr val="D5DFB5"/>
              </a:solidFill>
            </p:spPr>
            <p:txBody>
              <a:bodyPr wrap="square" rtlCol="0">
                <a:spAutoFit/>
              </a:bodyPr>
              <a:lstStyle/>
              <a:p>
                <a:pPr algn="ctr"/>
                <a:r>
                  <a:rPr lang="en-IE" dirty="0"/>
                  <a:t>Professional</a:t>
                </a:r>
              </a:p>
            </p:txBody>
          </p:sp>
          <p:sp>
            <p:nvSpPr>
              <p:cNvPr id="29" name="TextBox 28">
                <a:extLst>
                  <a:ext uri="{FF2B5EF4-FFF2-40B4-BE49-F238E27FC236}">
                    <a16:creationId xmlns:a16="http://schemas.microsoft.com/office/drawing/2014/main" id="{F0E0FB14-AB92-7847-B212-D8ED3D484E00}"/>
                  </a:ext>
                </a:extLst>
              </p:cNvPr>
              <p:cNvSpPr txBox="1"/>
              <p:nvPr/>
            </p:nvSpPr>
            <p:spPr>
              <a:xfrm rot="20861431">
                <a:off x="2637267" y="3713086"/>
                <a:ext cx="1224693" cy="369332"/>
              </a:xfrm>
              <a:prstGeom prst="rect">
                <a:avLst/>
              </a:prstGeom>
              <a:solidFill>
                <a:srgbClr val="D5DFB5"/>
              </a:solidFill>
            </p:spPr>
            <p:txBody>
              <a:bodyPr wrap="square" rtlCol="0">
                <a:spAutoFit/>
              </a:bodyPr>
              <a:lstStyle/>
              <a:p>
                <a:pPr algn="ctr"/>
                <a:r>
                  <a:rPr lang="en-IE" dirty="0"/>
                  <a:t>Democracy</a:t>
                </a:r>
              </a:p>
            </p:txBody>
          </p:sp>
        </p:grpSp>
      </p:grpSp>
    </p:spTree>
    <p:extLst>
      <p:ext uri="{BB962C8B-B14F-4D97-AF65-F5344CB8AC3E}">
        <p14:creationId xmlns:p14="http://schemas.microsoft.com/office/powerpoint/2010/main" val="1042253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42301" y="926771"/>
            <a:ext cx="11058991" cy="4932162"/>
            <a:chOff x="442301" y="926771"/>
            <a:chExt cx="11058991" cy="4932162"/>
          </a:xfrm>
        </p:grpSpPr>
        <p:sp>
          <p:nvSpPr>
            <p:cNvPr id="4" name="Rectangle 3">
              <a:extLst>
                <a:ext uri="{FF2B5EF4-FFF2-40B4-BE49-F238E27FC236}">
                  <a16:creationId xmlns:a16="http://schemas.microsoft.com/office/drawing/2014/main" id="{6C7F4AE7-7697-4C2E-ADC3-373A720F0A00}"/>
                </a:ext>
              </a:extLst>
            </p:cNvPr>
            <p:cNvSpPr/>
            <p:nvPr/>
          </p:nvSpPr>
          <p:spPr>
            <a:xfrm>
              <a:off x="809846" y="1384440"/>
              <a:ext cx="10691446" cy="4474493"/>
            </a:xfrm>
            <a:prstGeom prst="rect">
              <a:avLst/>
            </a:prstGeom>
            <a:solidFill>
              <a:srgbClr val="EEF4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 name="TextBox 4">
              <a:extLst>
                <a:ext uri="{FF2B5EF4-FFF2-40B4-BE49-F238E27FC236}">
                  <a16:creationId xmlns:a16="http://schemas.microsoft.com/office/drawing/2014/main" id="{834D9B6F-BC29-4765-A16F-E7CBD9C02F13}"/>
                </a:ext>
              </a:extLst>
            </p:cNvPr>
            <p:cNvSpPr txBox="1"/>
            <p:nvPr/>
          </p:nvSpPr>
          <p:spPr>
            <a:xfrm>
              <a:off x="1400187" y="1384439"/>
              <a:ext cx="4843305" cy="646331"/>
            </a:xfrm>
            <a:prstGeom prst="rect">
              <a:avLst/>
            </a:prstGeom>
            <a:noFill/>
          </p:spPr>
          <p:txBody>
            <a:bodyPr wrap="square" rtlCol="0">
              <a:spAutoFit/>
            </a:bodyPr>
            <a:lstStyle/>
            <a:p>
              <a:r>
                <a:rPr lang="en-IE" sz="3600" b="1" dirty="0">
                  <a:solidFill>
                    <a:srgbClr val="11AD9A"/>
                  </a:solidFill>
                </a:rPr>
                <a:t>Assessing Your Learning </a:t>
              </a:r>
            </a:p>
          </p:txBody>
        </p:sp>
        <p:pic>
          <p:nvPicPr>
            <p:cNvPr id="6" name="Picture 5" descr="Icon&#10;&#10;Description automatically generated">
              <a:extLst>
                <a:ext uri="{FF2B5EF4-FFF2-40B4-BE49-F238E27FC236}">
                  <a16:creationId xmlns:a16="http://schemas.microsoft.com/office/drawing/2014/main" id="{01088667-8020-495A-BCE7-C54785A7F5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2301" y="926771"/>
              <a:ext cx="1086781" cy="1086781"/>
            </a:xfrm>
            <a:prstGeom prst="rect">
              <a:avLst/>
            </a:prstGeom>
          </p:spPr>
        </p:pic>
      </p:grpSp>
      <p:sp>
        <p:nvSpPr>
          <p:cNvPr id="7" name="TextBox 6">
            <a:extLst>
              <a:ext uri="{FF2B5EF4-FFF2-40B4-BE49-F238E27FC236}">
                <a16:creationId xmlns:a16="http://schemas.microsoft.com/office/drawing/2014/main" id="{6D04AFB4-E4D1-487E-BA0B-11527D6D612F}"/>
              </a:ext>
            </a:extLst>
          </p:cNvPr>
          <p:cNvSpPr txBox="1"/>
          <p:nvPr/>
        </p:nvSpPr>
        <p:spPr>
          <a:xfrm>
            <a:off x="1406812" y="2013552"/>
            <a:ext cx="9375112" cy="3693319"/>
          </a:xfrm>
          <a:prstGeom prst="rect">
            <a:avLst/>
          </a:prstGeom>
          <a:noFill/>
        </p:spPr>
        <p:txBody>
          <a:bodyPr wrap="square">
            <a:spAutoFit/>
          </a:bodyPr>
          <a:lstStyle/>
          <a:p>
            <a:pPr marL="342900" indent="-342900">
              <a:buClr>
                <a:srgbClr val="11AD9A"/>
              </a:buClr>
              <a:buFont typeface="+mj-lt"/>
              <a:buAutoNum type="arabicPeriod"/>
            </a:pPr>
            <a:r>
              <a:rPr lang="en-US" sz="2600" dirty="0"/>
              <a:t>Match Rule 21, Rule 27 and Rule 42 with A, B, C below.</a:t>
            </a:r>
          </a:p>
          <a:p>
            <a:pPr marL="361950" indent="-361950">
              <a:buClr>
                <a:srgbClr val="11AD9A"/>
              </a:buClr>
              <a:tabLst>
                <a:tab pos="714375" algn="l"/>
              </a:tabLst>
            </a:pPr>
            <a:r>
              <a:rPr lang="en-US" sz="2600" dirty="0"/>
              <a:t>	A. ‘The Ban’; GAA rule that banned members from playing or 	watching rugby, soccer, hockey and other foreign games</a:t>
            </a:r>
          </a:p>
          <a:p>
            <a:pPr marL="361950" indent="-361950">
              <a:buClr>
                <a:srgbClr val="11AD9A"/>
              </a:buClr>
              <a:tabLst>
                <a:tab pos="714375" algn="l"/>
              </a:tabLst>
            </a:pPr>
            <a:r>
              <a:rPr lang="en-US" sz="2600" dirty="0"/>
              <a:t>	B. GAA rule that banned members of British Army and RIC/RUC 	from playing GAA games</a:t>
            </a:r>
          </a:p>
          <a:p>
            <a:pPr marL="361950" indent="-361950">
              <a:buClr>
                <a:srgbClr val="11AD9A"/>
              </a:buClr>
              <a:tabLst>
                <a:tab pos="714375" algn="l"/>
              </a:tabLst>
            </a:pPr>
            <a:r>
              <a:rPr lang="en-US" sz="2600" dirty="0"/>
              <a:t>	C. GAA rule that prohibited the playing of non-GAA games on 	GAA Pitches</a:t>
            </a:r>
          </a:p>
          <a:p>
            <a:pPr marL="514350" indent="-514350">
              <a:buClr>
                <a:srgbClr val="11AD9A"/>
              </a:buClr>
              <a:buFont typeface="+mj-lt"/>
              <a:buAutoNum type="arabicPeriod" startAt="2"/>
            </a:pPr>
            <a:r>
              <a:rPr lang="en-US" sz="2600" dirty="0"/>
              <a:t>What trophies are presented for (</a:t>
            </a:r>
            <a:r>
              <a:rPr lang="en-US" sz="2600" dirty="0" err="1"/>
              <a:t>i</a:t>
            </a:r>
            <a:r>
              <a:rPr lang="en-US" sz="2600" dirty="0"/>
              <a:t>) the All-Ireland (men’s) football final (ii) the All-Ireland Ladies’ football final?</a:t>
            </a:r>
          </a:p>
        </p:txBody>
      </p:sp>
    </p:spTree>
    <p:extLst>
      <p:ext uri="{BB962C8B-B14F-4D97-AF65-F5344CB8AC3E}">
        <p14:creationId xmlns:p14="http://schemas.microsoft.com/office/powerpoint/2010/main" val="967007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5496" y="2250618"/>
            <a:ext cx="9562744" cy="2683331"/>
          </a:xfrm>
          <a:prstGeom prst="rect">
            <a:avLst/>
          </a:prstGeom>
        </p:spPr>
      </p:pic>
      <p:sp>
        <p:nvSpPr>
          <p:cNvPr id="4" name="Title 5">
            <a:extLst>
              <a:ext uri="{FF2B5EF4-FFF2-40B4-BE49-F238E27FC236}">
                <a16:creationId xmlns:a16="http://schemas.microsoft.com/office/drawing/2014/main" id="{51279E69-9FEE-4E54-B0E1-0B617DD215D5}"/>
              </a:ext>
            </a:extLst>
          </p:cNvPr>
          <p:cNvSpPr>
            <a:spLocks noGrp="1"/>
          </p:cNvSpPr>
          <p:nvPr>
            <p:ph type="title"/>
          </p:nvPr>
        </p:nvSpPr>
        <p:spPr>
          <a:xfrm>
            <a:off x="419312" y="687658"/>
            <a:ext cx="12096537" cy="944583"/>
          </a:xfrm>
        </p:spPr>
        <p:txBody>
          <a:bodyPr>
            <a:noAutofit/>
          </a:bodyPr>
          <a:lstStyle/>
          <a:p>
            <a:r>
              <a:rPr lang="en-US" sz="4000" dirty="0"/>
              <a:t>Historical Investigation</a:t>
            </a:r>
          </a:p>
        </p:txBody>
      </p:sp>
    </p:spTree>
    <p:extLst>
      <p:ext uri="{BB962C8B-B14F-4D97-AF65-F5344CB8AC3E}">
        <p14:creationId xmlns:p14="http://schemas.microsoft.com/office/powerpoint/2010/main" val="8817570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p:nvPr/>
        </p:nvSpPr>
        <p:spPr>
          <a:xfrm>
            <a:off x="296389" y="1501259"/>
            <a:ext cx="11895612" cy="584775"/>
          </a:xfrm>
          <a:prstGeom prst="rect">
            <a:avLst/>
          </a:prstGeom>
        </p:spPr>
        <p:txBody>
          <a:bodyPr wrap="square">
            <a:spAutoFit/>
          </a:bodyPr>
          <a:lstStyle/>
          <a:p>
            <a:endParaRPr lang="en-GB" sz="3200" b="1" dirty="0">
              <a:solidFill>
                <a:srgbClr val="FFC000"/>
              </a:solidFill>
              <a:ea typeface="+mj-ea"/>
              <a:cs typeface="+mj-cs"/>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138" y="1181100"/>
            <a:ext cx="10753725" cy="40052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a:extLst>
              <a:ext uri="{FF2B5EF4-FFF2-40B4-BE49-F238E27FC236}">
                <a16:creationId xmlns:a16="http://schemas.microsoft.com/office/drawing/2014/main" id="{07E207EC-88A1-8E46-B7C3-579D88762199}"/>
              </a:ext>
            </a:extLst>
          </p:cNvPr>
          <p:cNvSpPr txBox="1"/>
          <p:nvPr/>
        </p:nvSpPr>
        <p:spPr>
          <a:xfrm>
            <a:off x="4539761" y="5861848"/>
            <a:ext cx="3112477" cy="369332"/>
          </a:xfrm>
          <a:prstGeom prst="rect">
            <a:avLst/>
          </a:prstGeom>
          <a:solidFill>
            <a:schemeClr val="bg1"/>
          </a:solidFill>
          <a:ln>
            <a:solidFill>
              <a:schemeClr val="tx1"/>
            </a:solidFill>
          </a:ln>
        </p:spPr>
        <p:txBody>
          <a:bodyPr wrap="square" rtlCol="0">
            <a:spAutoFit/>
          </a:bodyPr>
          <a:lstStyle/>
          <a:p>
            <a:pPr algn="ctr"/>
            <a:r>
              <a:rPr lang="en-IE" dirty="0"/>
              <a:t>**Note your choices**</a:t>
            </a:r>
          </a:p>
        </p:txBody>
      </p:sp>
    </p:spTree>
    <p:extLst>
      <p:ext uri="{BB962C8B-B14F-4D97-AF65-F5344CB8AC3E}">
        <p14:creationId xmlns:p14="http://schemas.microsoft.com/office/powerpoint/2010/main" val="3074708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89C5B50-D41E-4EBB-A16F-9B11A2D524BB}"/>
              </a:ext>
            </a:extLst>
          </p:cNvPr>
          <p:cNvSpPr txBox="1"/>
          <p:nvPr/>
        </p:nvSpPr>
        <p:spPr>
          <a:xfrm>
            <a:off x="533400" y="577812"/>
            <a:ext cx="7734300" cy="707886"/>
          </a:xfrm>
          <a:prstGeom prst="rect">
            <a:avLst/>
          </a:prstGeom>
          <a:noFill/>
        </p:spPr>
        <p:txBody>
          <a:bodyPr wrap="square">
            <a:spAutoFit/>
          </a:bodyPr>
          <a:lstStyle/>
          <a:p>
            <a:r>
              <a:rPr lang="en-IE" sz="4000" b="1" dirty="0">
                <a:solidFill>
                  <a:srgbClr val="FFC000"/>
                </a:solidFill>
              </a:rPr>
              <a:t>Key Words</a:t>
            </a:r>
            <a:endParaRPr lang="en-IE" sz="4000" dirty="0">
              <a:solidFill>
                <a:srgbClr val="FFC000"/>
              </a:solidFill>
            </a:endParaRPr>
          </a:p>
        </p:txBody>
      </p:sp>
      <p:pic>
        <p:nvPicPr>
          <p:cNvPr id="7" name="Picture 6">
            <a:extLst>
              <a:ext uri="{FF2B5EF4-FFF2-40B4-BE49-F238E27FC236}">
                <a16:creationId xmlns:a16="http://schemas.microsoft.com/office/drawing/2014/main" id="{D76DDEBC-8D32-456D-A763-A66CF9716DF6}"/>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0261236" y="2089440"/>
            <a:ext cx="1735914" cy="3532928"/>
          </a:xfrm>
          <a:prstGeom prst="rect">
            <a:avLst/>
          </a:prstGeom>
        </p:spPr>
      </p:pic>
      <p:graphicFrame>
        <p:nvGraphicFramePr>
          <p:cNvPr id="8" name="Table 7">
            <a:extLst>
              <a:ext uri="{FF2B5EF4-FFF2-40B4-BE49-F238E27FC236}">
                <a16:creationId xmlns:a16="http://schemas.microsoft.com/office/drawing/2014/main" id="{36601683-1F80-4440-B760-738585B0D127}"/>
              </a:ext>
            </a:extLst>
          </p:cNvPr>
          <p:cNvGraphicFramePr>
            <a:graphicFrameLocks noGrp="1"/>
          </p:cNvGraphicFramePr>
          <p:nvPr>
            <p:extLst>
              <p:ext uri="{D42A27DB-BD31-4B8C-83A1-F6EECF244321}">
                <p14:modId xmlns:p14="http://schemas.microsoft.com/office/powerpoint/2010/main" val="1028694727"/>
              </p:ext>
            </p:extLst>
          </p:nvPr>
        </p:nvGraphicFramePr>
        <p:xfrm>
          <a:off x="700754" y="1348523"/>
          <a:ext cx="9289280" cy="5240909"/>
        </p:xfrm>
        <a:graphic>
          <a:graphicData uri="http://schemas.openxmlformats.org/drawingml/2006/table">
            <a:tbl>
              <a:tblPr firstRow="1" firstCol="1" bandRow="1">
                <a:tableStyleId>{16D9F66E-5EB9-4882-86FB-DCBF35E3C3E4}</a:tableStyleId>
              </a:tblPr>
              <a:tblGrid>
                <a:gridCol w="1977611">
                  <a:extLst>
                    <a:ext uri="{9D8B030D-6E8A-4147-A177-3AD203B41FA5}">
                      <a16:colId xmlns:a16="http://schemas.microsoft.com/office/drawing/2014/main" val="501954816"/>
                    </a:ext>
                  </a:extLst>
                </a:gridCol>
                <a:gridCol w="7311669">
                  <a:extLst>
                    <a:ext uri="{9D8B030D-6E8A-4147-A177-3AD203B41FA5}">
                      <a16:colId xmlns:a16="http://schemas.microsoft.com/office/drawing/2014/main" val="631484782"/>
                    </a:ext>
                  </a:extLst>
                </a:gridCol>
              </a:tblGrid>
              <a:tr h="296234">
                <a:tc>
                  <a:txBody>
                    <a:bodyPr/>
                    <a:lstStyle/>
                    <a:p>
                      <a:pPr>
                        <a:lnSpc>
                          <a:spcPct val="100000"/>
                        </a:lnSpc>
                      </a:pPr>
                      <a:r>
                        <a:rPr lang="en-IE" sz="1400" dirty="0">
                          <a:effectLst/>
                        </a:rPr>
                        <a:t>Amateur</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tc>
                  <a:txBody>
                    <a:bodyPr/>
                    <a:lstStyle/>
                    <a:p>
                      <a:pPr>
                        <a:lnSpc>
                          <a:spcPct val="150000"/>
                        </a:lnSpc>
                      </a:pPr>
                      <a:r>
                        <a:rPr lang="en-IE" sz="1400" b="0" dirty="0">
                          <a:effectLst/>
                        </a:rPr>
                        <a:t>person involved in activity without payment</a:t>
                      </a:r>
                      <a:endParaRPr lang="en-IE" sz="1400" b="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512596725"/>
                  </a:ext>
                </a:extLst>
              </a:tr>
              <a:tr h="372236">
                <a:tc>
                  <a:txBody>
                    <a:bodyPr/>
                    <a:lstStyle/>
                    <a:p>
                      <a:pPr>
                        <a:lnSpc>
                          <a:spcPct val="100000"/>
                        </a:lnSpc>
                      </a:pPr>
                      <a:r>
                        <a:rPr lang="en-US" sz="1400" dirty="0">
                          <a:effectLst/>
                        </a:rPr>
                        <a:t>American Invasion</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tc>
                  <a:txBody>
                    <a:bodyPr/>
                    <a:lstStyle/>
                    <a:p>
                      <a:pPr>
                        <a:lnSpc>
                          <a:spcPct val="150000"/>
                        </a:lnSpc>
                      </a:pPr>
                      <a:r>
                        <a:rPr lang="en-IE" sz="1400" dirty="0">
                          <a:effectLst/>
                        </a:rPr>
                        <a:t>GAA tour to the USA in 1880s</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1659615524"/>
                  </a:ext>
                </a:extLst>
              </a:tr>
              <a:tr h="296234">
                <a:tc>
                  <a:txBody>
                    <a:bodyPr/>
                    <a:lstStyle/>
                    <a:p>
                      <a:pPr>
                        <a:lnSpc>
                          <a:spcPct val="100000"/>
                        </a:lnSpc>
                      </a:pPr>
                      <a:r>
                        <a:rPr lang="en-IE" sz="1400" dirty="0">
                          <a:effectLst/>
                        </a:rPr>
                        <a:t>Anglicisation</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tc>
                  <a:txBody>
                    <a:bodyPr/>
                    <a:lstStyle/>
                    <a:p>
                      <a:pPr>
                        <a:lnSpc>
                          <a:spcPct val="150000"/>
                        </a:lnSpc>
                      </a:pPr>
                      <a:r>
                        <a:rPr lang="en-IE" sz="1400" dirty="0">
                          <a:effectLst/>
                        </a:rPr>
                        <a:t>becoming more English in language and culture</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1834979886"/>
                  </a:ext>
                </a:extLst>
              </a:tr>
              <a:tr h="372236">
                <a:tc>
                  <a:txBody>
                    <a:bodyPr/>
                    <a:lstStyle/>
                    <a:p>
                      <a:pPr>
                        <a:lnSpc>
                          <a:spcPct val="100000"/>
                        </a:lnSpc>
                      </a:pPr>
                      <a:r>
                        <a:rPr lang="en-IE" sz="1400" dirty="0">
                          <a:effectLst/>
                        </a:rPr>
                        <a:t>Camogie </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tc>
                  <a:txBody>
                    <a:bodyPr/>
                    <a:lstStyle/>
                    <a:p>
                      <a:pPr>
                        <a:lnSpc>
                          <a:spcPct val="150000"/>
                        </a:lnSpc>
                      </a:pPr>
                      <a:r>
                        <a:rPr lang="en-IE" sz="1400" dirty="0">
                          <a:effectLst/>
                        </a:rPr>
                        <a:t>a game similar to hurling with stick and ball played by girls and women</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1258896021"/>
                  </a:ext>
                </a:extLst>
              </a:tr>
              <a:tr h="592469">
                <a:tc>
                  <a:txBody>
                    <a:bodyPr/>
                    <a:lstStyle/>
                    <a:p>
                      <a:pPr>
                        <a:lnSpc>
                          <a:spcPct val="150000"/>
                        </a:lnSpc>
                      </a:pPr>
                      <a:r>
                        <a:rPr lang="en-IE" sz="1400">
                          <a:effectLst/>
                        </a:rPr>
                        <a:t>Cultural nationalism</a:t>
                      </a:r>
                      <a:endParaRPr lang="en-IE" sz="140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tc>
                <a:tc>
                  <a:txBody>
                    <a:bodyPr/>
                    <a:lstStyle/>
                    <a:p>
                      <a:pPr>
                        <a:lnSpc>
                          <a:spcPct val="150000"/>
                        </a:lnSpc>
                      </a:pPr>
                      <a:r>
                        <a:rPr lang="en-IE" sz="1400" dirty="0">
                          <a:effectLst/>
                        </a:rPr>
                        <a:t>a movement to concentrate on the shared culture of a people to create a national identity as in 19th- and 20th-century Ireland</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1535799866"/>
                  </a:ext>
                </a:extLst>
              </a:tr>
              <a:tr h="468210">
                <a:tc>
                  <a:txBody>
                    <a:bodyPr/>
                    <a:lstStyle/>
                    <a:p>
                      <a:pPr>
                        <a:lnSpc>
                          <a:spcPct val="100000"/>
                        </a:lnSpc>
                      </a:pPr>
                      <a:r>
                        <a:rPr lang="en-IE" sz="1400" dirty="0">
                          <a:effectLst/>
                        </a:rPr>
                        <a:t>Cultural revival</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tc>
                  <a:txBody>
                    <a:bodyPr/>
                    <a:lstStyle/>
                    <a:p>
                      <a:pPr>
                        <a:lnSpc>
                          <a:spcPct val="150000"/>
                        </a:lnSpc>
                      </a:pPr>
                      <a:r>
                        <a:rPr lang="en-IE" sz="1400" dirty="0">
                          <a:effectLst/>
                        </a:rPr>
                        <a:t>effort to revive/recover the lost or fading culture of a people as in 19th-century Ireland</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2819555556"/>
                  </a:ext>
                </a:extLst>
              </a:tr>
              <a:tr h="715643">
                <a:tc>
                  <a:txBody>
                    <a:bodyPr/>
                    <a:lstStyle/>
                    <a:p>
                      <a:pPr>
                        <a:lnSpc>
                          <a:spcPct val="150000"/>
                        </a:lnSpc>
                      </a:pPr>
                      <a:r>
                        <a:rPr lang="en-IE" sz="1400">
                          <a:effectLst/>
                        </a:rPr>
                        <a:t>Fenians</a:t>
                      </a:r>
                      <a:endParaRPr lang="en-IE" sz="140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tc>
                <a:tc>
                  <a:txBody>
                    <a:bodyPr/>
                    <a:lstStyle/>
                    <a:p>
                      <a:pPr>
                        <a:lnSpc>
                          <a:spcPct val="150000"/>
                        </a:lnSpc>
                      </a:pPr>
                      <a:r>
                        <a:rPr lang="en-IE" sz="1400" dirty="0">
                          <a:effectLst/>
                        </a:rPr>
                        <a:t>Irish political group formed in mid-19th century that believed in the use of physical force to achieve Irish independence, also known as IRB </a:t>
                      </a:r>
                      <a:r>
                        <a:rPr lang="en-IE" sz="1400" kern="1200" dirty="0">
                          <a:solidFill>
                            <a:schemeClr val="dk1"/>
                          </a:solidFill>
                          <a:effectLst/>
                          <a:latin typeface="+mn-lt"/>
                          <a:ea typeface="+mn-ea"/>
                          <a:cs typeface="+mn-cs"/>
                        </a:rPr>
                        <a:t>(Irish Republican Brotherhood)</a:t>
                      </a:r>
                    </a:p>
                  </a:txBody>
                  <a:tcPr marL="52282" marR="52282" marT="0" marB="0" anchor="ctr"/>
                </a:tc>
                <a:extLst>
                  <a:ext uri="{0D108BD9-81ED-4DB2-BD59-A6C34878D82A}">
                    <a16:rowId xmlns:a16="http://schemas.microsoft.com/office/drawing/2014/main" val="2961439082"/>
                  </a:ext>
                </a:extLst>
              </a:tr>
              <a:tr h="468210">
                <a:tc>
                  <a:txBody>
                    <a:bodyPr/>
                    <a:lstStyle/>
                    <a:p>
                      <a:pPr>
                        <a:lnSpc>
                          <a:spcPct val="100000"/>
                        </a:lnSpc>
                      </a:pPr>
                      <a:r>
                        <a:rPr lang="en-GB" sz="1400" dirty="0">
                          <a:effectLst/>
                        </a:rPr>
                        <a:t>Rule 21</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tc>
                  <a:txBody>
                    <a:bodyPr/>
                    <a:lstStyle/>
                    <a:p>
                      <a:pPr>
                        <a:lnSpc>
                          <a:spcPct val="150000"/>
                        </a:lnSpc>
                      </a:pPr>
                      <a:r>
                        <a:rPr lang="en-IE" sz="1400" dirty="0">
                          <a:effectLst/>
                        </a:rPr>
                        <a:t>GAA rule that banned members of British Army and RIC/RUC from playing GAA games</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146127542"/>
                  </a:ext>
                </a:extLst>
              </a:tr>
              <a:tr h="592469">
                <a:tc>
                  <a:txBody>
                    <a:bodyPr/>
                    <a:lstStyle/>
                    <a:p>
                      <a:pPr>
                        <a:lnSpc>
                          <a:spcPct val="150000"/>
                        </a:lnSpc>
                      </a:pPr>
                      <a:r>
                        <a:rPr lang="en-GB" sz="1400">
                          <a:effectLst/>
                        </a:rPr>
                        <a:t>Rule 27</a:t>
                      </a:r>
                      <a:endParaRPr lang="en-IE" sz="140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tc>
                <a:tc>
                  <a:txBody>
                    <a:bodyPr/>
                    <a:lstStyle/>
                    <a:p>
                      <a:pPr>
                        <a:lnSpc>
                          <a:spcPct val="150000"/>
                        </a:lnSpc>
                      </a:pPr>
                      <a:r>
                        <a:rPr lang="en-IE" sz="1400" dirty="0">
                          <a:effectLst/>
                        </a:rPr>
                        <a:t>‘The Ban’; GAA rule that banned members from playing or watching rugby, soccer, hockey and other foreign games</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3792081402"/>
                  </a:ext>
                </a:extLst>
              </a:tr>
              <a:tr h="372236">
                <a:tc>
                  <a:txBody>
                    <a:bodyPr/>
                    <a:lstStyle/>
                    <a:p>
                      <a:pPr>
                        <a:lnSpc>
                          <a:spcPct val="100000"/>
                        </a:lnSpc>
                      </a:pPr>
                      <a:r>
                        <a:rPr lang="en-GB" sz="1400" dirty="0">
                          <a:effectLst/>
                        </a:rPr>
                        <a:t>Rule 42</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tc>
                  <a:txBody>
                    <a:bodyPr/>
                    <a:lstStyle/>
                    <a:p>
                      <a:pPr>
                        <a:lnSpc>
                          <a:spcPct val="150000"/>
                        </a:lnSpc>
                      </a:pPr>
                      <a:r>
                        <a:rPr lang="en-IE" sz="1400" dirty="0">
                          <a:effectLst/>
                        </a:rPr>
                        <a:t>GAA rule that prohibited the playing of non-GAA games on GAA pitches</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1529726928"/>
                  </a:ext>
                </a:extLst>
              </a:tr>
              <a:tr h="372236">
                <a:tc>
                  <a:txBody>
                    <a:bodyPr/>
                    <a:lstStyle/>
                    <a:p>
                      <a:pPr>
                        <a:lnSpc>
                          <a:spcPct val="100000"/>
                        </a:lnSpc>
                      </a:pPr>
                      <a:r>
                        <a:rPr lang="en-IE" sz="1400" dirty="0">
                          <a:effectLst/>
                        </a:rPr>
                        <a:t>Separatist tradition</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tc>
                  <a:txBody>
                    <a:bodyPr/>
                    <a:lstStyle/>
                    <a:p>
                      <a:pPr>
                        <a:lnSpc>
                          <a:spcPct val="150000"/>
                        </a:lnSpc>
                      </a:pPr>
                      <a:r>
                        <a:rPr lang="en-IE" sz="1400" dirty="0">
                          <a:effectLst/>
                        </a:rPr>
                        <a:t>Irish political tradition to separate Ireland from Britain</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4147935818"/>
                  </a:ext>
                </a:extLst>
              </a:tr>
              <a:tr h="296234">
                <a:tc>
                  <a:txBody>
                    <a:bodyPr/>
                    <a:lstStyle/>
                    <a:p>
                      <a:pPr>
                        <a:lnSpc>
                          <a:spcPct val="100000"/>
                        </a:lnSpc>
                      </a:pPr>
                      <a:r>
                        <a:rPr lang="en-IE" sz="1400" dirty="0">
                          <a:effectLst/>
                        </a:rPr>
                        <a:t>Voluntary</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tc>
                  <a:txBody>
                    <a:bodyPr/>
                    <a:lstStyle/>
                    <a:p>
                      <a:pPr>
                        <a:lnSpc>
                          <a:spcPct val="150000"/>
                        </a:lnSpc>
                      </a:pPr>
                      <a:r>
                        <a:rPr lang="en-IE" sz="1400" dirty="0">
                          <a:effectLst/>
                        </a:rPr>
                        <a:t>done by a person’s choice</a:t>
                      </a:r>
                      <a:endParaRPr lang="en-IE" sz="1400" dirty="0">
                        <a:effectLst/>
                        <a:latin typeface="Cambria" panose="02040503050406030204" pitchFamily="18" charset="0"/>
                        <a:ea typeface="Cambria" panose="02040503050406030204" pitchFamily="18" charset="0"/>
                        <a:cs typeface="Times New Roman" panose="02020603050405020304" pitchFamily="18" charset="0"/>
                      </a:endParaRPr>
                    </a:p>
                  </a:txBody>
                  <a:tcPr marL="52282" marR="52282" marT="0" marB="0" anchor="ctr"/>
                </a:tc>
                <a:extLst>
                  <a:ext uri="{0D108BD9-81ED-4DB2-BD59-A6C34878D82A}">
                    <a16:rowId xmlns:a16="http://schemas.microsoft.com/office/drawing/2014/main" val="2461435084"/>
                  </a:ext>
                </a:extLst>
              </a:tr>
            </a:tbl>
          </a:graphicData>
        </a:graphic>
      </p:graphicFrame>
    </p:spTree>
    <p:extLst>
      <p:ext uri="{BB962C8B-B14F-4D97-AF65-F5344CB8AC3E}">
        <p14:creationId xmlns:p14="http://schemas.microsoft.com/office/powerpoint/2010/main" val="3883912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20518" y="2086856"/>
            <a:ext cx="10350964" cy="3143179"/>
          </a:xfrm>
          <a:prstGeom prst="rect">
            <a:avLst/>
          </a:prstGeom>
        </p:spPr>
      </p:pic>
      <p:sp>
        <p:nvSpPr>
          <p:cNvPr id="3" name="TextBox 2">
            <a:extLst>
              <a:ext uri="{FF2B5EF4-FFF2-40B4-BE49-F238E27FC236}">
                <a16:creationId xmlns:a16="http://schemas.microsoft.com/office/drawing/2014/main" id="{C89C5B50-D41E-4EBB-A16F-9B11A2D524BB}"/>
              </a:ext>
            </a:extLst>
          </p:cNvPr>
          <p:cNvSpPr txBox="1"/>
          <p:nvPr/>
        </p:nvSpPr>
        <p:spPr>
          <a:xfrm>
            <a:off x="533400" y="721746"/>
            <a:ext cx="7734300" cy="707886"/>
          </a:xfrm>
          <a:prstGeom prst="rect">
            <a:avLst/>
          </a:prstGeom>
          <a:noFill/>
        </p:spPr>
        <p:txBody>
          <a:bodyPr wrap="square">
            <a:spAutoFit/>
          </a:bodyPr>
          <a:lstStyle/>
          <a:p>
            <a:r>
              <a:rPr lang="en-IE" sz="4000" b="1" dirty="0">
                <a:solidFill>
                  <a:srgbClr val="FFC000"/>
                </a:solidFill>
              </a:rPr>
              <a:t>Timeline</a:t>
            </a:r>
            <a:endParaRPr lang="en-IE" sz="4000" dirty="0">
              <a:solidFill>
                <a:srgbClr val="FFC000"/>
              </a:solidFill>
            </a:endParaRPr>
          </a:p>
        </p:txBody>
      </p:sp>
    </p:spTree>
    <p:extLst>
      <p:ext uri="{BB962C8B-B14F-4D97-AF65-F5344CB8AC3E}">
        <p14:creationId xmlns:p14="http://schemas.microsoft.com/office/powerpoint/2010/main" val="1778877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C89C5B50-D41E-4EBB-A16F-9B11A2D524BB}"/>
              </a:ext>
            </a:extLst>
          </p:cNvPr>
          <p:cNvSpPr txBox="1"/>
          <p:nvPr/>
        </p:nvSpPr>
        <p:spPr>
          <a:xfrm>
            <a:off x="533400" y="740186"/>
            <a:ext cx="11658600" cy="707886"/>
          </a:xfrm>
          <a:prstGeom prst="rect">
            <a:avLst/>
          </a:prstGeom>
          <a:noFill/>
        </p:spPr>
        <p:txBody>
          <a:bodyPr wrap="square">
            <a:spAutoFit/>
          </a:bodyPr>
          <a:lstStyle/>
          <a:p>
            <a:r>
              <a:rPr lang="en-US" sz="4000" b="1" dirty="0">
                <a:solidFill>
                  <a:srgbClr val="FFC000"/>
                </a:solidFill>
              </a:rPr>
              <a:t>Foundation of the GAA</a:t>
            </a:r>
            <a:endParaRPr lang="en-IE" sz="4000" dirty="0">
              <a:solidFill>
                <a:srgbClr val="FFC000"/>
              </a:solidFill>
            </a:endParaRPr>
          </a:p>
        </p:txBody>
      </p:sp>
      <p:sp>
        <p:nvSpPr>
          <p:cNvPr id="4" name="TextBox 3">
            <a:extLst>
              <a:ext uri="{FF2B5EF4-FFF2-40B4-BE49-F238E27FC236}">
                <a16:creationId xmlns:a16="http://schemas.microsoft.com/office/drawing/2014/main" id="{70F8DB5B-20E7-9848-A3B5-EFCC1F1FE200}"/>
              </a:ext>
            </a:extLst>
          </p:cNvPr>
          <p:cNvSpPr txBox="1"/>
          <p:nvPr/>
        </p:nvSpPr>
        <p:spPr>
          <a:xfrm>
            <a:off x="644803" y="1465105"/>
            <a:ext cx="4833051" cy="4801314"/>
          </a:xfrm>
          <a:prstGeom prst="rect">
            <a:avLst/>
          </a:prstGeom>
          <a:noFill/>
        </p:spPr>
        <p:txBody>
          <a:bodyPr wrap="square" rtlCol="0">
            <a:spAutoFit/>
          </a:bodyPr>
          <a:lstStyle/>
          <a:p>
            <a:pPr marL="285750" indent="-285750">
              <a:buFont typeface="Arial" panose="020B0604020202020204" pitchFamily="34" charset="0"/>
              <a:buChar char="•"/>
            </a:pPr>
            <a:r>
              <a:rPr lang="en-IE" dirty="0"/>
              <a:t>19th century – birth of modern sport</a:t>
            </a:r>
          </a:p>
          <a:p>
            <a:pPr marL="285750" indent="-285750">
              <a:buFont typeface="Arial" panose="020B0604020202020204" pitchFamily="34" charset="0"/>
              <a:buChar char="•"/>
            </a:pPr>
            <a:r>
              <a:rPr lang="en-IE" dirty="0"/>
              <a:t>GAA founded in </a:t>
            </a:r>
            <a:r>
              <a:rPr lang="en-IE" b="1" dirty="0"/>
              <a:t>Hayes Hotel, Thurles </a:t>
            </a:r>
            <a:r>
              <a:rPr lang="en-IE" dirty="0"/>
              <a:t>on 1 November 1884</a:t>
            </a:r>
          </a:p>
          <a:p>
            <a:pPr marL="285750" indent="-285750">
              <a:buFont typeface="Arial" panose="020B0604020202020204" pitchFamily="34" charset="0"/>
              <a:buChar char="•"/>
            </a:pPr>
            <a:r>
              <a:rPr lang="en-IE" b="1" dirty="0"/>
              <a:t>Michael Cusack</a:t>
            </a:r>
          </a:p>
          <a:p>
            <a:pPr marL="628650" lvl="1" indent="-285750">
              <a:buFont typeface="Wingdings" panose="05000000000000000000" pitchFamily="2" charset="2"/>
              <a:buChar char="Ø"/>
            </a:pPr>
            <a:r>
              <a:rPr lang="en-IE" dirty="0"/>
              <a:t>Keen interest in sport</a:t>
            </a:r>
          </a:p>
          <a:p>
            <a:pPr marL="628650" lvl="1" indent="-285750">
              <a:buFont typeface="Wingdings" panose="05000000000000000000" pitchFamily="2" charset="2"/>
              <a:buChar char="Ø"/>
            </a:pPr>
            <a:r>
              <a:rPr lang="en-IE" dirty="0"/>
              <a:t>Opposed to existing organisation of athletics</a:t>
            </a:r>
          </a:p>
          <a:p>
            <a:pPr marL="628650" lvl="1" indent="-285750">
              <a:buFont typeface="Wingdings" panose="05000000000000000000" pitchFamily="2" charset="2"/>
              <a:buChar char="Ø"/>
            </a:pPr>
            <a:r>
              <a:rPr lang="en-IE" dirty="0"/>
              <a:t>Wanted it opened to labourers, policemen and others</a:t>
            </a:r>
          </a:p>
          <a:p>
            <a:pPr marL="628650" lvl="1" indent="-285750">
              <a:buFont typeface="Wingdings" panose="05000000000000000000" pitchFamily="2" charset="2"/>
              <a:buChar char="Ø"/>
            </a:pPr>
            <a:r>
              <a:rPr lang="en-IE" dirty="0"/>
              <a:t>Wanted more nationalists involved</a:t>
            </a:r>
          </a:p>
          <a:p>
            <a:pPr marL="628650" lvl="1" indent="-285750">
              <a:buFont typeface="Wingdings" panose="05000000000000000000" pitchFamily="2" charset="2"/>
              <a:buChar char="Ø"/>
            </a:pPr>
            <a:r>
              <a:rPr lang="en-IE" dirty="0"/>
              <a:t>Wanted a standard set of rules for hurling</a:t>
            </a:r>
          </a:p>
          <a:p>
            <a:pPr marL="285750" indent="-285750">
              <a:buFont typeface="Arial" panose="020B0604020202020204" pitchFamily="34" charset="0"/>
              <a:buChar char="•"/>
            </a:pPr>
            <a:r>
              <a:rPr lang="en-IE" b="1" dirty="0"/>
              <a:t>Maurice Davin</a:t>
            </a:r>
          </a:p>
          <a:p>
            <a:pPr marL="628650" lvl="1" indent="-285750">
              <a:buFont typeface="Wingdings" panose="05000000000000000000" pitchFamily="2" charset="2"/>
              <a:buChar char="Ø"/>
            </a:pPr>
            <a:r>
              <a:rPr lang="en-IE" dirty="0"/>
              <a:t>Noted athlete</a:t>
            </a:r>
          </a:p>
          <a:p>
            <a:pPr marL="285750" indent="-285750">
              <a:buFont typeface="Arial" panose="020B0604020202020204" pitchFamily="34" charset="0"/>
              <a:buChar char="•"/>
            </a:pPr>
            <a:r>
              <a:rPr lang="en-IE" b="1" dirty="0"/>
              <a:t>Patrons</a:t>
            </a:r>
          </a:p>
          <a:p>
            <a:pPr marL="628650" lvl="1" indent="-285750">
              <a:buFont typeface="Wingdings" panose="05000000000000000000" pitchFamily="2" charset="2"/>
              <a:buChar char="Ø"/>
            </a:pPr>
            <a:r>
              <a:rPr lang="en-IE" dirty="0"/>
              <a:t>Archbishop Croke</a:t>
            </a:r>
          </a:p>
          <a:p>
            <a:pPr marL="628650" lvl="1" indent="-285750">
              <a:buFont typeface="Wingdings" panose="05000000000000000000" pitchFamily="2" charset="2"/>
              <a:buChar char="Ø"/>
            </a:pPr>
            <a:r>
              <a:rPr lang="en-IE" dirty="0"/>
              <a:t>C. S. Parnell</a:t>
            </a:r>
          </a:p>
          <a:p>
            <a:pPr marL="628650" lvl="1" indent="-285750">
              <a:buFont typeface="Wingdings" panose="05000000000000000000" pitchFamily="2" charset="2"/>
              <a:buChar char="Ø"/>
            </a:pPr>
            <a:r>
              <a:rPr lang="en-IE" dirty="0"/>
              <a:t>Michael Davitt</a:t>
            </a:r>
          </a:p>
        </p:txBody>
      </p:sp>
      <p:pic>
        <p:nvPicPr>
          <p:cNvPr id="5" name="Picture 4">
            <a:extLst>
              <a:ext uri="{FF2B5EF4-FFF2-40B4-BE49-F238E27FC236}">
                <a16:creationId xmlns:a16="http://schemas.microsoft.com/office/drawing/2014/main" id="{3260C2E9-D04A-4A75-BA42-69B21B2BFFF4}"/>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804401" y="1883084"/>
            <a:ext cx="1884728" cy="2528049"/>
          </a:xfrm>
          <a:prstGeom prst="rect">
            <a:avLst/>
          </a:prstGeom>
        </p:spPr>
      </p:pic>
      <p:sp>
        <p:nvSpPr>
          <p:cNvPr id="6" name="TextBox 5">
            <a:extLst>
              <a:ext uri="{FF2B5EF4-FFF2-40B4-BE49-F238E27FC236}">
                <a16:creationId xmlns:a16="http://schemas.microsoft.com/office/drawing/2014/main" id="{DE613C32-725D-49EA-8A29-0B57BD939282}"/>
              </a:ext>
            </a:extLst>
          </p:cNvPr>
          <p:cNvSpPr txBox="1"/>
          <p:nvPr/>
        </p:nvSpPr>
        <p:spPr>
          <a:xfrm>
            <a:off x="9904039" y="4455218"/>
            <a:ext cx="1685451" cy="646331"/>
          </a:xfrm>
          <a:prstGeom prst="rect">
            <a:avLst/>
          </a:prstGeom>
          <a:noFill/>
          <a:ln>
            <a:noFill/>
          </a:ln>
        </p:spPr>
        <p:txBody>
          <a:bodyPr wrap="square" rtlCol="0">
            <a:spAutoFit/>
          </a:bodyPr>
          <a:lstStyle/>
          <a:p>
            <a:r>
              <a:rPr lang="en-IE" dirty="0"/>
              <a:t>Michael Cusack, founder of GAA</a:t>
            </a:r>
            <a:endParaRPr lang="en-US" dirty="0"/>
          </a:p>
        </p:txBody>
      </p:sp>
      <p:sp>
        <p:nvSpPr>
          <p:cNvPr id="11" name="TextBox 10">
            <a:extLst>
              <a:ext uri="{FF2B5EF4-FFF2-40B4-BE49-F238E27FC236}">
                <a16:creationId xmlns:a16="http://schemas.microsoft.com/office/drawing/2014/main" id="{DE613C32-725D-49EA-8A29-0B57BD939282}"/>
              </a:ext>
            </a:extLst>
          </p:cNvPr>
          <p:cNvSpPr txBox="1"/>
          <p:nvPr/>
        </p:nvSpPr>
        <p:spPr>
          <a:xfrm>
            <a:off x="6835576" y="4455218"/>
            <a:ext cx="1537878" cy="369332"/>
          </a:xfrm>
          <a:prstGeom prst="rect">
            <a:avLst/>
          </a:prstGeom>
          <a:noFill/>
          <a:ln>
            <a:noFill/>
          </a:ln>
        </p:spPr>
        <p:txBody>
          <a:bodyPr wrap="square" rtlCol="0">
            <a:spAutoFit/>
          </a:bodyPr>
          <a:lstStyle/>
          <a:p>
            <a:r>
              <a:rPr lang="en-IE" dirty="0"/>
              <a:t>Maurice Davin</a:t>
            </a:r>
            <a:endParaRPr lang="en-US" dirty="0"/>
          </a:p>
        </p:txBody>
      </p:sp>
      <p:pic>
        <p:nvPicPr>
          <p:cNvPr id="12" name="Picture 3"/>
          <p:cNvPicPr>
            <a:picLocks noChangeAspect="1" noChangeArrowheads="1"/>
          </p:cNvPicPr>
          <p:nvPr/>
        </p:nvPicPr>
        <p:blipFill rotWithShape="1">
          <a:blip r:embed="rId3" cstate="hqprint">
            <a:extLst>
              <a:ext uri="{28A0092B-C50C-407E-A947-70E740481C1C}">
                <a14:useLocalDpi xmlns:a14="http://schemas.microsoft.com/office/drawing/2010/main" val="0"/>
              </a:ext>
            </a:extLst>
          </a:blip>
          <a:srcRect/>
          <a:stretch/>
        </p:blipFill>
        <p:spPr bwMode="auto">
          <a:xfrm>
            <a:off x="6342849" y="1882393"/>
            <a:ext cx="2530218" cy="25177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54799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C89C5B50-D41E-4EBB-A16F-9B11A2D524BB}"/>
              </a:ext>
            </a:extLst>
          </p:cNvPr>
          <p:cNvSpPr txBox="1"/>
          <p:nvPr/>
        </p:nvSpPr>
        <p:spPr>
          <a:xfrm>
            <a:off x="533400" y="611996"/>
            <a:ext cx="11658600" cy="707886"/>
          </a:xfrm>
          <a:prstGeom prst="rect">
            <a:avLst/>
          </a:prstGeom>
          <a:noFill/>
        </p:spPr>
        <p:txBody>
          <a:bodyPr wrap="square">
            <a:spAutoFit/>
          </a:bodyPr>
          <a:lstStyle/>
          <a:p>
            <a:r>
              <a:rPr lang="en-US" sz="4000" b="1" dirty="0">
                <a:solidFill>
                  <a:srgbClr val="FFC000"/>
                </a:solidFill>
              </a:rPr>
              <a:t>Archbishop </a:t>
            </a:r>
            <a:r>
              <a:rPr lang="en-US" sz="4000" b="1" dirty="0" err="1">
                <a:solidFill>
                  <a:srgbClr val="FFC000"/>
                </a:solidFill>
              </a:rPr>
              <a:t>Croke’s</a:t>
            </a:r>
            <a:r>
              <a:rPr lang="en-US" sz="4000" b="1" dirty="0">
                <a:solidFill>
                  <a:srgbClr val="FFC000"/>
                </a:solidFill>
              </a:rPr>
              <a:t> Letter, 1884</a:t>
            </a:r>
          </a:p>
        </p:txBody>
      </p:sp>
      <p:sp>
        <p:nvSpPr>
          <p:cNvPr id="11" name="TextBox 10">
            <a:extLst>
              <a:ext uri="{FF2B5EF4-FFF2-40B4-BE49-F238E27FC236}">
                <a16:creationId xmlns:a16="http://schemas.microsoft.com/office/drawing/2014/main" id="{5188E41E-012C-B444-AC27-9E932D620731}"/>
              </a:ext>
            </a:extLst>
          </p:cNvPr>
          <p:cNvSpPr txBox="1"/>
          <p:nvPr/>
        </p:nvSpPr>
        <p:spPr>
          <a:xfrm>
            <a:off x="4061543" y="1462616"/>
            <a:ext cx="6870587" cy="4524315"/>
          </a:xfrm>
          <a:prstGeom prst="rect">
            <a:avLst/>
          </a:prstGeom>
          <a:solidFill>
            <a:srgbClr val="D5DFB5"/>
          </a:solidFill>
        </p:spPr>
        <p:txBody>
          <a:bodyPr wrap="square" rtlCol="0">
            <a:spAutoFit/>
          </a:bodyPr>
          <a:lstStyle/>
          <a:p>
            <a:r>
              <a:rPr lang="en-IE" b="1" dirty="0"/>
              <a:t>To Mr. Michael Cusack, Honorary Secretary of the GAA. The Palace, Thurles, 18 December 1884.</a:t>
            </a:r>
          </a:p>
          <a:p>
            <a:r>
              <a:rPr lang="en-IE" i="1" dirty="0"/>
              <a:t>I beg to acknowledge the receipt of your communication inviting me to become a patron of the ‘Gaelic Athletic Association’ … </a:t>
            </a:r>
          </a:p>
          <a:p>
            <a:r>
              <a:rPr lang="en-IE" i="1" dirty="0"/>
              <a:t>We are daily importing from England not only her manufactured goods … but, together with her fashions, her accent, her vicious literature, her music, her appliances and her manifold mannerisms [habits], her games also and her pastimes …</a:t>
            </a:r>
          </a:p>
          <a:p>
            <a:r>
              <a:rPr lang="en-IE" i="1" dirty="0"/>
              <a:t>Ball-playing, hurling, football kicking, according to Irish rules …. may now be said to be not only dead and buried but … entirely forgotten and unknown. </a:t>
            </a:r>
          </a:p>
          <a:p>
            <a:r>
              <a:rPr lang="en-IE" i="1" dirty="0"/>
              <a:t>And what have we got in their stead [place]? We have got such foreign and fantastic field sports as lawn-tennis, polo, croquet, cricket, and the like ….. still not racy of the soil, but rather alien [foreign] to it …</a:t>
            </a:r>
          </a:p>
          <a:p>
            <a:pPr algn="r"/>
            <a:r>
              <a:rPr lang="en-IE" sz="1600" b="1" dirty="0">
                <a:solidFill>
                  <a:schemeClr val="accent2">
                    <a:lumMod val="75000"/>
                  </a:schemeClr>
                </a:solidFill>
              </a:rPr>
              <a:t>(T. W. Croke, Archbishop of Cashel. Published in</a:t>
            </a:r>
            <a:r>
              <a:rPr lang="en-IE" sz="1600" b="1" i="1" dirty="0">
                <a:solidFill>
                  <a:schemeClr val="accent2">
                    <a:lumMod val="75000"/>
                  </a:schemeClr>
                </a:solidFill>
              </a:rPr>
              <a:t> The Nation</a:t>
            </a:r>
            <a:r>
              <a:rPr lang="en-IE" sz="1600" b="1" dirty="0">
                <a:solidFill>
                  <a:schemeClr val="accent2">
                    <a:lumMod val="75000"/>
                  </a:schemeClr>
                </a:solidFill>
              </a:rPr>
              <a:t>, </a:t>
            </a:r>
            <a:br>
              <a:rPr lang="en-IE" sz="1600" b="1" dirty="0">
                <a:solidFill>
                  <a:schemeClr val="accent2">
                    <a:lumMod val="75000"/>
                  </a:schemeClr>
                </a:solidFill>
              </a:rPr>
            </a:br>
            <a:r>
              <a:rPr lang="en-IE" sz="1600" b="1" dirty="0">
                <a:solidFill>
                  <a:schemeClr val="accent2">
                    <a:lumMod val="75000"/>
                  </a:schemeClr>
                </a:solidFill>
              </a:rPr>
              <a:t>27 December, 1884)</a:t>
            </a:r>
          </a:p>
        </p:txBody>
      </p:sp>
      <p:sp>
        <p:nvSpPr>
          <p:cNvPr id="12" name="TextBox 11">
            <a:extLst>
              <a:ext uri="{FF2B5EF4-FFF2-40B4-BE49-F238E27FC236}">
                <a16:creationId xmlns:a16="http://schemas.microsoft.com/office/drawing/2014/main" id="{91799774-7D95-8643-B0CF-B76CB77EABE0}"/>
              </a:ext>
            </a:extLst>
          </p:cNvPr>
          <p:cNvSpPr txBox="1"/>
          <p:nvPr/>
        </p:nvSpPr>
        <p:spPr>
          <a:xfrm>
            <a:off x="2518494" y="4289439"/>
            <a:ext cx="1169377" cy="1200329"/>
          </a:xfrm>
          <a:prstGeom prst="rect">
            <a:avLst/>
          </a:prstGeom>
          <a:solidFill>
            <a:schemeClr val="accent2">
              <a:lumMod val="40000"/>
              <a:lumOff val="60000"/>
            </a:schemeClr>
          </a:solidFill>
          <a:ln>
            <a:solidFill>
              <a:schemeClr val="tx1"/>
            </a:solidFill>
          </a:ln>
        </p:spPr>
        <p:txBody>
          <a:bodyPr wrap="square" rtlCol="0">
            <a:spAutoFit/>
          </a:bodyPr>
          <a:lstStyle>
            <a:defPPr>
              <a:defRPr lang="en-US"/>
            </a:defPPr>
            <a:lvl1pPr algn="ctr">
              <a:defRPr b="1"/>
            </a:lvl1pPr>
          </a:lstStyle>
          <a:p>
            <a:r>
              <a:rPr lang="en-IE" dirty="0"/>
              <a:t>Primary or secondary source?</a:t>
            </a:r>
          </a:p>
        </p:txBody>
      </p:sp>
      <p:sp>
        <p:nvSpPr>
          <p:cNvPr id="14" name="TextBox 13">
            <a:extLst>
              <a:ext uri="{FF2B5EF4-FFF2-40B4-BE49-F238E27FC236}">
                <a16:creationId xmlns:a16="http://schemas.microsoft.com/office/drawing/2014/main" id="{0074F515-3B3B-5F40-9195-E99F597BE8F8}"/>
              </a:ext>
            </a:extLst>
          </p:cNvPr>
          <p:cNvSpPr txBox="1"/>
          <p:nvPr/>
        </p:nvSpPr>
        <p:spPr>
          <a:xfrm>
            <a:off x="5330728" y="6094801"/>
            <a:ext cx="1245576" cy="369332"/>
          </a:xfrm>
          <a:prstGeom prst="rect">
            <a:avLst/>
          </a:prstGeom>
          <a:solidFill>
            <a:srgbClr val="7BB1DB"/>
          </a:solidFill>
        </p:spPr>
        <p:txBody>
          <a:bodyPr wrap="square" rtlCol="0">
            <a:spAutoFit/>
          </a:bodyPr>
          <a:lstStyle>
            <a:defPPr>
              <a:defRPr lang="en-US"/>
            </a:defPPr>
            <a:lvl1pPr algn="ctr">
              <a:defRPr b="1"/>
            </a:lvl1pPr>
          </a:lstStyle>
          <a:p>
            <a:r>
              <a:rPr lang="en-IE" dirty="0"/>
              <a:t>Objective?</a:t>
            </a:r>
          </a:p>
        </p:txBody>
      </p:sp>
      <p:sp>
        <p:nvSpPr>
          <p:cNvPr id="15" name="TextBox 14">
            <a:extLst>
              <a:ext uri="{FF2B5EF4-FFF2-40B4-BE49-F238E27FC236}">
                <a16:creationId xmlns:a16="http://schemas.microsoft.com/office/drawing/2014/main" id="{C4EC80C8-94D4-E748-8D4D-7C3B44C5E4E4}"/>
              </a:ext>
            </a:extLst>
          </p:cNvPr>
          <p:cNvSpPr txBox="1"/>
          <p:nvPr/>
        </p:nvSpPr>
        <p:spPr>
          <a:xfrm>
            <a:off x="8866169" y="6094801"/>
            <a:ext cx="1169377" cy="369332"/>
          </a:xfrm>
          <a:prstGeom prst="rect">
            <a:avLst/>
          </a:prstGeom>
          <a:solidFill>
            <a:srgbClr val="7BB1DB"/>
          </a:solidFill>
        </p:spPr>
        <p:txBody>
          <a:bodyPr wrap="square" rtlCol="0">
            <a:spAutoFit/>
          </a:bodyPr>
          <a:lstStyle>
            <a:defPPr>
              <a:defRPr lang="en-US"/>
            </a:defPPr>
            <a:lvl1pPr algn="ctr">
              <a:defRPr b="1"/>
            </a:lvl1pPr>
          </a:lstStyle>
          <a:p>
            <a:r>
              <a:rPr lang="en-IE" dirty="0"/>
              <a:t>Useful?</a:t>
            </a:r>
          </a:p>
        </p:txBody>
      </p:sp>
      <p:sp>
        <p:nvSpPr>
          <p:cNvPr id="16" name="TextBox 15">
            <a:extLst>
              <a:ext uri="{FF2B5EF4-FFF2-40B4-BE49-F238E27FC236}">
                <a16:creationId xmlns:a16="http://schemas.microsoft.com/office/drawing/2014/main" id="{45D8CCAC-7D66-2843-9E80-8AE6E8B09070}"/>
              </a:ext>
            </a:extLst>
          </p:cNvPr>
          <p:cNvSpPr txBox="1"/>
          <p:nvPr/>
        </p:nvSpPr>
        <p:spPr>
          <a:xfrm>
            <a:off x="7068538" y="6094801"/>
            <a:ext cx="1245576" cy="369332"/>
          </a:xfrm>
          <a:prstGeom prst="rect">
            <a:avLst/>
          </a:prstGeom>
          <a:solidFill>
            <a:srgbClr val="7BB1DB"/>
          </a:solidFill>
        </p:spPr>
        <p:txBody>
          <a:bodyPr wrap="square" rtlCol="0">
            <a:spAutoFit/>
          </a:bodyPr>
          <a:lstStyle>
            <a:defPPr>
              <a:defRPr lang="en-US"/>
            </a:defPPr>
            <a:lvl1pPr algn="ctr">
              <a:defRPr b="1"/>
            </a:lvl1pPr>
          </a:lstStyle>
          <a:p>
            <a:r>
              <a:rPr lang="en-IE" dirty="0"/>
              <a:t>Reliable?</a:t>
            </a:r>
          </a:p>
        </p:txBody>
      </p:sp>
      <p:cxnSp>
        <p:nvCxnSpPr>
          <p:cNvPr id="17" name="Straight Arrow Connector 16">
            <a:extLst>
              <a:ext uri="{FF2B5EF4-FFF2-40B4-BE49-F238E27FC236}">
                <a16:creationId xmlns:a16="http://schemas.microsoft.com/office/drawing/2014/main" id="{46A73C4E-03D5-4E44-9562-B50951DB29BC}"/>
              </a:ext>
            </a:extLst>
          </p:cNvPr>
          <p:cNvCxnSpPr>
            <a:cxnSpLocks/>
          </p:cNvCxnSpPr>
          <p:nvPr/>
        </p:nvCxnSpPr>
        <p:spPr>
          <a:xfrm>
            <a:off x="3687870" y="5247118"/>
            <a:ext cx="2054904" cy="24265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41DA14C2-D129-B84A-96BB-582BC00CD442}"/>
              </a:ext>
            </a:extLst>
          </p:cNvPr>
          <p:cNvSpPr txBox="1"/>
          <p:nvPr/>
        </p:nvSpPr>
        <p:spPr>
          <a:xfrm>
            <a:off x="2518493" y="5793366"/>
            <a:ext cx="1169377" cy="369332"/>
          </a:xfrm>
          <a:prstGeom prst="rect">
            <a:avLst/>
          </a:prstGeom>
          <a:solidFill>
            <a:schemeClr val="accent2">
              <a:lumMod val="40000"/>
              <a:lumOff val="60000"/>
            </a:schemeClr>
          </a:solidFill>
          <a:ln>
            <a:solidFill>
              <a:schemeClr val="tx1"/>
            </a:solidFill>
          </a:ln>
        </p:spPr>
        <p:txBody>
          <a:bodyPr wrap="square" rtlCol="0">
            <a:spAutoFit/>
          </a:bodyPr>
          <a:lstStyle>
            <a:defPPr>
              <a:defRPr lang="en-US"/>
            </a:defPPr>
            <a:lvl1pPr algn="ctr">
              <a:defRPr b="1"/>
            </a:lvl1pPr>
          </a:lstStyle>
          <a:p>
            <a:r>
              <a:rPr lang="en-IE" b="0" dirty="0"/>
              <a:t>Why?</a:t>
            </a:r>
          </a:p>
        </p:txBody>
      </p:sp>
      <p:cxnSp>
        <p:nvCxnSpPr>
          <p:cNvPr id="19" name="Straight Arrow Connector 18">
            <a:extLst>
              <a:ext uri="{FF2B5EF4-FFF2-40B4-BE49-F238E27FC236}">
                <a16:creationId xmlns:a16="http://schemas.microsoft.com/office/drawing/2014/main" id="{38F4EC0E-A4BF-A44B-B9BA-5D4B89371D84}"/>
              </a:ext>
            </a:extLst>
          </p:cNvPr>
          <p:cNvCxnSpPr>
            <a:cxnSpLocks/>
          </p:cNvCxnSpPr>
          <p:nvPr/>
        </p:nvCxnSpPr>
        <p:spPr>
          <a:xfrm>
            <a:off x="3103183" y="5495192"/>
            <a:ext cx="0" cy="2981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2"/>
          <p:cNvPicPr>
            <a:picLocks noChangeAspect="1" noChangeArrowheads="1"/>
          </p:cNvPicPr>
          <p:nvPr/>
        </p:nvPicPr>
        <p:blipFill rotWithShape="1">
          <a:blip r:embed="rId2" cstate="hqprint">
            <a:extLst>
              <a:ext uri="{28A0092B-C50C-407E-A947-70E740481C1C}">
                <a14:useLocalDpi xmlns:a14="http://schemas.microsoft.com/office/drawing/2010/main" val="0"/>
              </a:ext>
            </a:extLst>
          </a:blip>
          <a:srcRect/>
          <a:stretch/>
        </p:blipFill>
        <p:spPr bwMode="auto">
          <a:xfrm>
            <a:off x="1143736" y="1523926"/>
            <a:ext cx="1521658" cy="20405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1" name="Rectangle 20"/>
          <p:cNvSpPr/>
          <p:nvPr/>
        </p:nvSpPr>
        <p:spPr>
          <a:xfrm>
            <a:off x="1007577" y="3608551"/>
            <a:ext cx="1833940" cy="369332"/>
          </a:xfrm>
          <a:prstGeom prst="rect">
            <a:avLst/>
          </a:prstGeom>
          <a:ln>
            <a:noFill/>
          </a:ln>
        </p:spPr>
        <p:txBody>
          <a:bodyPr wrap="square">
            <a:spAutoFit/>
          </a:bodyPr>
          <a:lstStyle/>
          <a:p>
            <a:r>
              <a:rPr lang="en-IN" dirty="0"/>
              <a:t>Archbishop </a:t>
            </a:r>
            <a:r>
              <a:rPr lang="en-IN" dirty="0" err="1"/>
              <a:t>Croke</a:t>
            </a:r>
            <a:r>
              <a:rPr lang="en-IN" dirty="0"/>
              <a:t> </a:t>
            </a:r>
          </a:p>
        </p:txBody>
      </p:sp>
    </p:spTree>
    <p:extLst>
      <p:ext uri="{BB962C8B-B14F-4D97-AF65-F5344CB8AC3E}">
        <p14:creationId xmlns:p14="http://schemas.microsoft.com/office/powerpoint/2010/main" val="425184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4" grpId="0" animBg="1"/>
      <p:bldP spid="15" grpId="0" animBg="1"/>
      <p:bldP spid="16" grpId="0" animBg="1"/>
      <p:bldP spid="18" grpId="0" animBg="1"/>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C89C5B50-D41E-4EBB-A16F-9B11A2D524BB}"/>
              </a:ext>
            </a:extLst>
          </p:cNvPr>
          <p:cNvSpPr txBox="1"/>
          <p:nvPr/>
        </p:nvSpPr>
        <p:spPr>
          <a:xfrm>
            <a:off x="533400" y="688910"/>
            <a:ext cx="11658600" cy="707886"/>
          </a:xfrm>
          <a:prstGeom prst="rect">
            <a:avLst/>
          </a:prstGeom>
          <a:noFill/>
        </p:spPr>
        <p:txBody>
          <a:bodyPr wrap="square">
            <a:spAutoFit/>
          </a:bodyPr>
          <a:lstStyle/>
          <a:p>
            <a:r>
              <a:rPr lang="en-US" sz="4000" b="1" dirty="0">
                <a:solidFill>
                  <a:srgbClr val="FFC000"/>
                </a:solidFill>
              </a:rPr>
              <a:t>The GAA as Part of the Cultural Revival</a:t>
            </a:r>
          </a:p>
        </p:txBody>
      </p:sp>
      <p:sp>
        <p:nvSpPr>
          <p:cNvPr id="17" name="TextBox 16">
            <a:extLst>
              <a:ext uri="{FF2B5EF4-FFF2-40B4-BE49-F238E27FC236}">
                <a16:creationId xmlns:a16="http://schemas.microsoft.com/office/drawing/2014/main" id="{5592C292-1978-4446-91E7-2718F762CE6D}"/>
              </a:ext>
            </a:extLst>
          </p:cNvPr>
          <p:cNvSpPr txBox="1"/>
          <p:nvPr/>
        </p:nvSpPr>
        <p:spPr>
          <a:xfrm>
            <a:off x="949634" y="1603649"/>
            <a:ext cx="6126283" cy="4401205"/>
          </a:xfrm>
          <a:prstGeom prst="rect">
            <a:avLst/>
          </a:prstGeom>
          <a:noFill/>
        </p:spPr>
        <p:txBody>
          <a:bodyPr wrap="square" rtlCol="0">
            <a:spAutoFit/>
          </a:bodyPr>
          <a:lstStyle/>
          <a:p>
            <a:pPr marL="285750" indent="-285750">
              <a:buFont typeface="Arial" panose="020B0604020202020204" pitchFamily="34" charset="0"/>
              <a:buChar char="•"/>
            </a:pPr>
            <a:r>
              <a:rPr lang="en-IE" sz="2800" b="1" dirty="0"/>
              <a:t>Cultural revival </a:t>
            </a:r>
            <a:r>
              <a:rPr lang="en-IE" sz="2800" dirty="0"/>
              <a:t>at the end of 19th century promoted all things Irish or Gaelic</a:t>
            </a:r>
          </a:p>
          <a:p>
            <a:pPr marL="285750" indent="-285750">
              <a:buFont typeface="Arial" panose="020B0604020202020204" pitchFamily="34" charset="0"/>
              <a:buChar char="•"/>
            </a:pPr>
            <a:r>
              <a:rPr lang="en-IE" sz="2800" dirty="0"/>
              <a:t>Wanted to reduce </a:t>
            </a:r>
            <a:r>
              <a:rPr lang="en-IE" sz="2800" b="1" dirty="0"/>
              <a:t>English influence</a:t>
            </a:r>
            <a:r>
              <a:rPr lang="en-IE" sz="2800" dirty="0"/>
              <a:t> in all aspects of Irish life</a:t>
            </a:r>
          </a:p>
          <a:p>
            <a:pPr marL="285750" indent="-285750">
              <a:buFont typeface="Arial" panose="020B0604020202020204" pitchFamily="34" charset="0"/>
              <a:buChar char="•"/>
            </a:pPr>
            <a:r>
              <a:rPr lang="en-IE" sz="2800" dirty="0"/>
              <a:t>To </a:t>
            </a:r>
            <a:r>
              <a:rPr lang="en-IE" sz="2800" b="1" dirty="0"/>
              <a:t>de-anglicise</a:t>
            </a:r>
            <a:r>
              <a:rPr lang="en-IE" sz="2800" dirty="0"/>
              <a:t> Irish society</a:t>
            </a:r>
          </a:p>
          <a:p>
            <a:pPr marL="285750" indent="-285750">
              <a:buFont typeface="Arial" panose="020B0604020202020204" pitchFamily="34" charset="0"/>
              <a:buChar char="•"/>
            </a:pPr>
            <a:r>
              <a:rPr lang="en-IE" sz="2800" b="1" dirty="0"/>
              <a:t>Gaelic League </a:t>
            </a:r>
            <a:r>
              <a:rPr lang="en-IE" sz="2800" dirty="0"/>
              <a:t>founded to promote use of the Irish language</a:t>
            </a:r>
          </a:p>
          <a:p>
            <a:pPr marL="285750" indent="-285750">
              <a:buFont typeface="Arial" panose="020B0604020202020204" pitchFamily="34" charset="0"/>
              <a:buChar char="•"/>
            </a:pPr>
            <a:r>
              <a:rPr lang="en-IE" sz="2800" dirty="0"/>
              <a:t>Many people members of both GAA and Gaelic League</a:t>
            </a:r>
          </a:p>
        </p:txBody>
      </p:sp>
      <p:pic>
        <p:nvPicPr>
          <p:cNvPr id="18" name="Picture 17">
            <a:extLst>
              <a:ext uri="{FF2B5EF4-FFF2-40B4-BE49-F238E27FC236}">
                <a16:creationId xmlns:a16="http://schemas.microsoft.com/office/drawing/2014/main" id="{634F5C4F-C8C2-9440-925F-9698BD9089B9}"/>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791760" y="1767603"/>
            <a:ext cx="2081985" cy="4237251"/>
          </a:xfrm>
          <a:prstGeom prst="rect">
            <a:avLst/>
          </a:prstGeom>
        </p:spPr>
      </p:pic>
    </p:spTree>
    <p:extLst>
      <p:ext uri="{BB962C8B-B14F-4D97-AF65-F5344CB8AC3E}">
        <p14:creationId xmlns:p14="http://schemas.microsoft.com/office/powerpoint/2010/main" val="2194413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7761" y="714354"/>
            <a:ext cx="5616189" cy="61111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4975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8401</TotalTime>
  <Words>1896</Words>
  <Application>Microsoft Office PowerPoint</Application>
  <PresentationFormat>Widescreen</PresentationFormat>
  <Paragraphs>283</Paragraphs>
  <Slides>36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Arial Narrow</vt:lpstr>
      <vt:lpstr>Calibri</vt:lpstr>
      <vt:lpstr>Cambria</vt:lpstr>
      <vt:lpstr>Century</vt:lpstr>
      <vt:lpstr>Wingdings</vt:lpstr>
      <vt:lpstr>Office Theme</vt:lpstr>
      <vt:lpstr>The Impact of the GAA on Irish Life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has the GAA ‘Moved with the Times’?</vt:lpstr>
      <vt:lpstr>Historic Rugby Match</vt:lpstr>
      <vt:lpstr> Successful Football and Hurling Counties </vt:lpstr>
      <vt:lpstr>PowerPoint Presentation</vt:lpstr>
      <vt:lpstr>Summary – Impact of the GAA</vt:lpstr>
      <vt:lpstr>PowerPoint Presentation</vt:lpstr>
      <vt:lpstr>PowerPoint Presentation</vt:lpstr>
      <vt:lpstr>PowerPoint Presentation</vt:lpstr>
      <vt:lpstr>Historical Investigation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Plantation of Ulster &amp; the Growth of Towns – Influencing Identity</dc:title>
  <dc:creator>Alyson Gray</dc:creator>
  <cp:lastModifiedBy>Emma O'Donoghue</cp:lastModifiedBy>
  <cp:revision>378</cp:revision>
  <dcterms:created xsi:type="dcterms:W3CDTF">2021-12-21T16:09:18Z</dcterms:created>
  <dcterms:modified xsi:type="dcterms:W3CDTF">2022-09-16T13:20:22Z</dcterms:modified>
</cp:coreProperties>
</file>

<file path=docProps/thumbnail.jpeg>
</file>